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60" r:id="rId4"/>
    <p:sldId id="262" r:id="rId5"/>
    <p:sldId id="263" r:id="rId6"/>
    <p:sldId id="264" r:id="rId7"/>
    <p:sldId id="265" r:id="rId8"/>
    <p:sldId id="303" r:id="rId9"/>
    <p:sldId id="304" r:id="rId10"/>
    <p:sldId id="320" r:id="rId11"/>
    <p:sldId id="270" r:id="rId12"/>
    <p:sldId id="266" r:id="rId13"/>
    <p:sldId id="308" r:id="rId14"/>
    <p:sldId id="309" r:id="rId15"/>
    <p:sldId id="267" r:id="rId16"/>
    <p:sldId id="321" r:id="rId17"/>
    <p:sldId id="268" r:id="rId18"/>
    <p:sldId id="271" r:id="rId19"/>
    <p:sldId id="305" r:id="rId20"/>
    <p:sldId id="273" r:id="rId21"/>
    <p:sldId id="306" r:id="rId22"/>
    <p:sldId id="310" r:id="rId23"/>
    <p:sldId id="274" r:id="rId24"/>
    <p:sldId id="312" r:id="rId25"/>
    <p:sldId id="311" r:id="rId26"/>
    <p:sldId id="313" r:id="rId27"/>
    <p:sldId id="31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15" r:id="rId38"/>
    <p:sldId id="316" r:id="rId39"/>
    <p:sldId id="317" r:id="rId40"/>
    <p:sldId id="318" r:id="rId41"/>
    <p:sldId id="319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84304"/>
  </p:normalViewPr>
  <p:slideViewPr>
    <p:cSldViewPr snapToGrid="0" snapToObjects="1">
      <p:cViewPr varScale="1">
        <p:scale>
          <a:sx n="129" d="100"/>
          <a:sy n="129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D01F-928E-E24E-950A-6B79AAD53DA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93EC0-4138-7A47-8446-33BC6555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evaluate Delta x _ min, we compare the truncation to the roundoff error, the logic is that the truncation error drops smaller delta x while the roundoff error increases. So the sweet spot will be where both are equal.</a:t>
            </a:r>
          </a:p>
          <a:p>
            <a:r>
              <a:rPr lang="en-US" dirty="0"/>
              <a:t>the minimal error is obtained by substituting Delta x min in the expression, to obtain an error that is a square of C, so for small roundoff errors the total error is </a:t>
            </a:r>
            <a:r>
              <a:rPr lang="en-US" dirty="0" err="1"/>
              <a:t>actially</a:t>
            </a:r>
            <a:r>
              <a:rPr lang="en-US" dirty="0"/>
              <a:t> larger.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3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way if we </a:t>
            </a:r>
            <a:r>
              <a:rPr lang="en-US" dirty="0" err="1"/>
              <a:t>firsr</a:t>
            </a:r>
            <a:r>
              <a:rPr lang="en-US" dirty="0"/>
              <a:t> do </a:t>
            </a:r>
            <a:r>
              <a:rPr lang="en-US" dirty="0" err="1"/>
              <a:t>erivative</a:t>
            </a:r>
            <a:r>
              <a:rPr lang="en-US" dirty="0"/>
              <a:t> on the vertical direction and then take a second derivative in the horizontal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62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Quadrature means calculating the area by taking a </a:t>
            </a:r>
            <a:r>
              <a:rPr lang="en-US" dirty="0" err="1">
                <a:solidFill>
                  <a:srgbClr val="FF0000"/>
                </a:solidFill>
              </a:rPr>
              <a:t>quare</a:t>
            </a:r>
            <a:r>
              <a:rPr lang="en-US" dirty="0">
                <a:solidFill>
                  <a:srgbClr val="FF0000"/>
                </a:solidFill>
              </a:rPr>
              <a:t> with the same area.</a:t>
            </a:r>
          </a:p>
          <a:p>
            <a:r>
              <a:rPr lang="en-US" dirty="0" err="1">
                <a:solidFill>
                  <a:srgbClr val="FF0000"/>
                </a:solidFill>
              </a:rPr>
              <a:t>Squering</a:t>
            </a:r>
            <a:r>
              <a:rPr lang="en-US" dirty="0">
                <a:solidFill>
                  <a:srgbClr val="FF0000"/>
                </a:solidFill>
              </a:rPr>
              <a:t> the problem. Squaring the circle is a real well known Greek problem.</a:t>
            </a:r>
          </a:p>
          <a:p>
            <a:r>
              <a:rPr lang="en-US" dirty="0">
                <a:solidFill>
                  <a:srgbClr val="FF0000"/>
                </a:solidFill>
              </a:rPr>
              <a:t>In the middle age the method evolved to tiling the surface to any small shape </a:t>
            </a:r>
            <a:r>
              <a:rPr lang="en-US" dirty="0" err="1">
                <a:solidFill>
                  <a:srgbClr val="FF0000"/>
                </a:solidFill>
              </a:rPr>
              <a:t>anc</a:t>
            </a:r>
            <a:r>
              <a:rPr lang="en-US" dirty="0">
                <a:solidFill>
                  <a:srgbClr val="FF0000"/>
                </a:solidFill>
              </a:rPr>
              <a:t> sum them 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5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in this method is that the errors can </a:t>
            </a:r>
            <a:r>
              <a:rPr lang="en-US" dirty="0" err="1"/>
              <a:t>accumiulate</a:t>
            </a:r>
            <a:r>
              <a:rPr lang="en-US" dirty="0"/>
              <a:t> to a </a:t>
            </a:r>
            <a:r>
              <a:rPr lang="en-US" dirty="0" err="1"/>
              <a:t>klarge</a:t>
            </a:r>
            <a:r>
              <a:rPr lang="en-US" dirty="0"/>
              <a:t>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65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error here is smaller.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1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dirty="0" err="1"/>
              <a:t>parapolic</a:t>
            </a:r>
            <a:r>
              <a:rPr lang="en-US" dirty="0"/>
              <a:t> estimate we need 3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3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here n is the power in 2 of the steps.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3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Inmtegral</a:t>
            </a:r>
            <a:r>
              <a:rPr lang="en-US" dirty="0"/>
              <a:t> is just a series of functions at designated points plus weights.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93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23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setting rho we change the </a:t>
            </a:r>
            <a:r>
              <a:rPr lang="en-US" dirty="0" err="1"/>
              <a:t>polinomials</a:t>
            </a:r>
            <a:r>
              <a:rPr lang="en-US" dirty="0"/>
              <a:t> that spread the section we want to integrate.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7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truncation error now is O(delta x)^3 / </a:t>
            </a:r>
            <a:r>
              <a:rPr lang="en-US" dirty="0" err="1"/>
              <a:t>Delrfa</a:t>
            </a:r>
            <a:r>
              <a:rPr lang="en-US" dirty="0"/>
              <a:t> x = O(Delta x)^2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81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roundoff error will be calculated in the same way, all we did is changed </a:t>
            </a:r>
            <a:r>
              <a:rPr lang="en-US" dirty="0" err="1"/>
              <a:t>f_i</a:t>
            </a:r>
            <a:r>
              <a:rPr lang="en-US" dirty="0"/>
              <a:t> with f_i-1 </a:t>
            </a:r>
          </a:p>
          <a:p>
            <a:r>
              <a:rPr lang="en-US" dirty="0"/>
              <a:t>So the minimal Delta x will be calculated again by equating the truncation and roundoff errors, , now it’ll depend on C^1/3</a:t>
            </a:r>
          </a:p>
          <a:p>
            <a:r>
              <a:rPr lang="en-US" dirty="0"/>
              <a:t>And the minimal error will go like C^2/3 instead of C^1/2 so closer to be linear with C.</a:t>
            </a:r>
          </a:p>
          <a:p>
            <a:r>
              <a:rPr lang="en-US" dirty="0"/>
              <a:t>Central derivative gives smaller minimal errors than forward or backward errors.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to get the optimal error you need to calibrate your Delta x according to your 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evaluate Delta x _ min, we compare the truncation to the roundoff error, the logic is that the truncation error drops smaller delta x while the roundoff error increases. So the sweet spot will be where both are equal.</a:t>
            </a:r>
          </a:p>
          <a:p>
            <a:r>
              <a:rPr lang="en-US" dirty="0"/>
              <a:t>the minimal error is obtained by substituting Delta x min in the expression, to obtain an error that is a square of C, so for small roundoff errors the total error is </a:t>
            </a:r>
            <a:r>
              <a:rPr lang="en-US" dirty="0" err="1"/>
              <a:t>actially</a:t>
            </a:r>
            <a:r>
              <a:rPr lang="en-US" dirty="0"/>
              <a:t> larger.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vs. time for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roundoff error (left side) is the same for all expressions, the only difference is that the optimal delta x is larger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6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calculate f’’ based on f’ at the center of two sections</a:t>
            </a:r>
          </a:p>
          <a:p>
            <a:r>
              <a:rPr lang="en-US" dirty="0"/>
              <a:t>for the second order derivative I need 3 points!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8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calculate the roundoff error we replace each </a:t>
            </a:r>
            <a:r>
              <a:rPr lang="en-US" dirty="0" err="1"/>
              <a:t>f_i</a:t>
            </a:r>
            <a:r>
              <a:rPr lang="en-US" dirty="0"/>
              <a:t> with </a:t>
            </a:r>
            <a:r>
              <a:rPr lang="en-US" dirty="0" err="1"/>
              <a:t>f_i</a:t>
            </a:r>
            <a:r>
              <a:rPr lang="en-US" dirty="0"/>
              <a:t> (1\</a:t>
            </a:r>
            <a:r>
              <a:rPr lang="en-US" dirty="0" err="1"/>
              <a:t>pmC</a:t>
            </a:r>
            <a:r>
              <a:rPr lang="en-US" dirty="0"/>
              <a:t>)  , you see that in the expression of f’’ there is a division in (Delta x)^2 so the roundoff error for </a:t>
            </a:r>
          </a:p>
          <a:p>
            <a:r>
              <a:rPr lang="en-US" dirty="0"/>
              <a:t>the whole expression will depend on C/Delta x^2.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higher order derivative we first make two derivatives of first order but at cell face and then take the second derivative in the perpendicular direction..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3EC0-4138-7A47-8446-33BC65553D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2B7B-15BF-E545-A7B3-B1FA8B403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6AA28-0185-2945-95EE-3BD185546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03AFA-ABD4-D542-86BF-F966735F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1CC0B-A99F-6C44-97A3-DD4E6107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3363-B933-214C-A660-1D60745F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3383-82CA-A041-8726-54D70271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5760-399E-7744-A01C-619558003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E833-9B77-F444-A3F7-0B3B3030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1823-6DB4-9844-9EC5-BAC4363C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0E2A-3D81-4B43-8EE3-8E345C89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2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B4435-2A3D-6B41-A425-91533DBCA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498B8-14D9-CF4F-88E5-5714E5F40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FDF8-2744-7141-A305-10D3A4AB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53308-1CD2-A74D-B159-F4EB0490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1A57-85D9-7842-A541-FA644F5F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9082-BC48-7048-AE03-EC587195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9CC8-2590-1C4C-9465-EE1B3AB97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56578-7ED7-0C42-85AA-489AC588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7FC3B-9546-4440-A266-5FF9CE25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DD447-A8A0-8748-BC71-78B958D1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5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7CC4-2AA6-AD45-B6AF-6C446D4F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9132-2D93-3249-9E73-23B59B173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B89F-D553-D34A-8FFA-A49B9F24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F6CB6-D94C-9F44-8858-8477C44D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660FD-30FD-354F-A427-02984EED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7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9CF6-304E-9349-8D28-A7C6BF5B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8CFB-45B4-A047-B862-4FBC03775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0C15A-29AD-EA43-97F4-DA050356B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C7114-B518-2B41-AFA2-D60288B6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9FFD6-EB04-3A4F-BD27-7C81B75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6B4D-8235-1E4E-9FD8-1D1A9D5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8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19D2-3F18-404D-8926-C7ECB41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9F066-EE39-5646-B96E-9893851C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D5EB-B907-6141-B3DA-3EDD130D0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E7F5C-2BB7-254D-9109-B9ED58C2E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2CB22-F5F6-BF4D-84E4-5F500BF57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3C093-D880-F24A-833A-5907A1BD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07AC3-6564-C34C-A3D3-1D17AC2E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13F9A-C438-3D42-A146-B5D0FE5C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255F-9117-9C41-B02D-33B6D559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795F7-7F04-844A-8CED-C370DB07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CC1AA-8879-9440-93D0-428BCAF0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3856A-EFB3-6044-B3FC-7E45E3AD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DBFF8-F066-1D4E-96F9-38E1718C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1F6E1-0094-F842-95BD-E0110147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56A82-B80B-4D43-9B51-22CA2291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56C0-24D3-D24A-9499-EB1BB823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CDDC-0E3C-094E-BC47-414C46B24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5C395-390E-6244-BA29-F67D731B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3083D-08B1-4441-A43A-B4687133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53022-4EB1-6643-8731-261DAF83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10F46-F57F-E140-8C36-5FD8C40A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0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A79F-8268-A549-B890-7A41728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0283B-3EC0-AD45-AF39-A28D289AB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C4E5A-DC68-1541-BF27-340CFFED1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1E7FB-DD06-DA4E-8E3C-B253BD02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00CBC-77F7-344D-9E23-05B8C387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7AD83-2EEC-A94F-8EB6-DE9E286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6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6FFB4-6554-F648-8501-2FBD8D957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846F-4F80-8645-8661-144DD45EC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F681-D9A7-5D4A-A727-FB7D685AA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35B4-3403-114E-B293-09FDC3975F8D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F4352-F73B-5143-B765-4284AFDA1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E36BD-F5A4-6341-AC99-8C05A9B23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6EDBF-1446-B14E-ADF7-A806190B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yer-research-group.github.io/phy604_fall2021.html" TargetMode="External"/><Relationship Id="rId2" Type="http://schemas.openxmlformats.org/officeDocument/2006/relationships/hyperlink" Target="mailto:omerbr@tauex.tau.ac.i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ingale.github.io/comp_astro_tutorial/intro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hydro_examples/%20derivatives.py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ngale.github.io/computational_astrophysics/basics/diff-int/differentiation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hyperlink" Target="https://en.wikipedia.org/wiki/Finite_difference_coefficient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10" Type="http://schemas.openxmlformats.org/officeDocument/2006/relationships/image" Target="../media/image80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hebyshev_polynomials" TargetMode="External"/><Relationship Id="rId13" Type="http://schemas.openxmlformats.org/officeDocument/2006/relationships/hyperlink" Target="https://en.wikipedia.org/wiki/Gauss%E2%80%93Hermite_quadrature" TargetMode="External"/><Relationship Id="rId18" Type="http://schemas.openxmlformats.org/officeDocument/2006/relationships/hyperlink" Target="https://en.wikipedia.org/wiki/Jacobi_polynomials" TargetMode="External"/><Relationship Id="rId26" Type="http://schemas.openxmlformats.org/officeDocument/2006/relationships/hyperlink" Target="https://en.wikipedia.org/wiki/Gaussian_quadrature" TargetMode="External"/><Relationship Id="rId3" Type="http://schemas.openxmlformats.org/officeDocument/2006/relationships/hyperlink" Target="https://en.wikipedia.org/wiki/Abramowitz_and_Stegun" TargetMode="External"/><Relationship Id="rId21" Type="http://schemas.openxmlformats.org/officeDocument/2006/relationships/hyperlink" Target="https://en.wikipedia.org/wiki/Chebyshev%E2%80%93Gauss_quadrature" TargetMode="External"/><Relationship Id="rId7" Type="http://schemas.openxmlformats.org/officeDocument/2006/relationships/hyperlink" Target="https://en.wikipedia.org/wiki/Gauss%E2%80%93Jacobi_quadrature" TargetMode="External"/><Relationship Id="rId12" Type="http://schemas.openxmlformats.org/officeDocument/2006/relationships/hyperlink" Target="https://en.wikipedia.org/wiki/Hermite_polynomials" TargetMode="External"/><Relationship Id="rId17" Type="http://schemas.openxmlformats.org/officeDocument/2006/relationships/hyperlink" Target="#Gauss&#8211;Legendre_quadrature"/><Relationship Id="rId25" Type="http://schemas.openxmlformats.org/officeDocument/2006/relationships/hyperlink" Target="https://en.wikipedia.org/wiki/Gauss%E2%80%93Hermite_quadrature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en.wikipedia.org/wiki/Legendre_polynomials" TargetMode="External"/><Relationship Id="rId20" Type="http://schemas.openxmlformats.org/officeDocument/2006/relationships/hyperlink" Target="https://en.wikipedia.org/wiki/Chebyshev_polynom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acobi_polynomials" TargetMode="External"/><Relationship Id="rId11" Type="http://schemas.openxmlformats.org/officeDocument/2006/relationships/hyperlink" Target="https://en.wikipedia.org/wiki/Gauss%E2%80%93Laguerre_quadrature" TargetMode="External"/><Relationship Id="rId24" Type="http://schemas.openxmlformats.org/officeDocument/2006/relationships/hyperlink" Target="https://en.wikipedia.org/wiki/Hermite_polynomials" TargetMode="External"/><Relationship Id="rId5" Type="http://schemas.openxmlformats.org/officeDocument/2006/relationships/hyperlink" Target="#Gauss&#8211;Legendre_quadrature"/><Relationship Id="rId15" Type="http://schemas.openxmlformats.org/officeDocument/2006/relationships/hyperlink" Target="https://en.wikipedia.org/wiki/Abramowitz_and_Stegun" TargetMode="External"/><Relationship Id="rId23" Type="http://schemas.openxmlformats.org/officeDocument/2006/relationships/hyperlink" Target="https://en.wikipedia.org/wiki/Gauss%E2%80%93Laguerre_quadrature" TargetMode="External"/><Relationship Id="rId10" Type="http://schemas.openxmlformats.org/officeDocument/2006/relationships/hyperlink" Target="https://en.wikipedia.org/wiki/Laguerre_polynomials" TargetMode="External"/><Relationship Id="rId19" Type="http://schemas.openxmlformats.org/officeDocument/2006/relationships/hyperlink" Target="https://en.wikipedia.org/wiki/Gauss%E2%80%93Jacobi_quadrature" TargetMode="External"/><Relationship Id="rId4" Type="http://schemas.openxmlformats.org/officeDocument/2006/relationships/hyperlink" Target="https://en.wikipedia.org/wiki/Legendre_polynomials" TargetMode="External"/><Relationship Id="rId9" Type="http://schemas.openxmlformats.org/officeDocument/2006/relationships/hyperlink" Target="https://en.wikipedia.org/wiki/Chebyshev%E2%80%93Gauss_quadrature" TargetMode="External"/><Relationship Id="rId14" Type="http://schemas.openxmlformats.org/officeDocument/2006/relationships/image" Target="../media/image125.png"/><Relationship Id="rId22" Type="http://schemas.openxmlformats.org/officeDocument/2006/relationships/hyperlink" Target="https://en.wikipedia.org/wiki/Laguerre_polynomials" TargetMode="External"/><Relationship Id="rId27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ke_(software)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nite_difference_coefficient" TargetMode="External"/><Relationship Id="rId5" Type="http://schemas.openxmlformats.org/officeDocument/2006/relationships/hyperlink" Target="http://www.holoborodko.com/pavel/numerical-methods/numerical-derivative/central-differences/" TargetMode="External"/><Relationship Id="rId4" Type="http://schemas.openxmlformats.org/officeDocument/2006/relationships/hyperlink" Target="chrome-extension://oemmndcbldboiebfnladdacbdfmadadm/https:/arxiv.org/pdf/1609.00037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014A-3C5D-6F48-AEBC-C2EA62C89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</a:t>
            </a:r>
            <a:r>
              <a:rPr lang="he-IL" dirty="0"/>
              <a:t>3</a:t>
            </a:r>
            <a:r>
              <a:rPr lang="en-US" dirty="0"/>
              <a:t>: Numerical Differentiation</a:t>
            </a:r>
            <a:r>
              <a:rPr lang="he-IL" dirty="0"/>
              <a:t> </a:t>
            </a:r>
            <a:r>
              <a:rPr lang="en-US" dirty="0"/>
              <a:t>&amp;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6F6E-1693-284D-8E7D-DC25102661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Omer Bromberg</a:t>
            </a:r>
          </a:p>
          <a:p>
            <a:r>
              <a:rPr lang="en-US" dirty="0">
                <a:hlinkClick r:id="rId2"/>
              </a:rPr>
              <a:t>omerbr@tauex.tau.ac.il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Winter 2025/6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364D2-9C11-F048-88D9-47704D710CEB}"/>
              </a:ext>
            </a:extLst>
          </p:cNvPr>
          <p:cNvSpPr txBox="1"/>
          <p:nvPr/>
        </p:nvSpPr>
        <p:spPr>
          <a:xfrm>
            <a:off x="-71717" y="6550223"/>
            <a:ext cx="47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Modified from lecture notes by </a:t>
            </a:r>
            <a:r>
              <a:rPr lang="en-US" sz="1400" dirty="0">
                <a:hlinkClick r:id="rId3"/>
              </a:rPr>
              <a:t>Cyrus Dreyer </a:t>
            </a:r>
            <a:r>
              <a:rPr lang="en-US" sz="1400" dirty="0"/>
              <a:t> &amp; </a:t>
            </a:r>
            <a:r>
              <a:rPr lang="en-US" sz="1400" dirty="0">
                <a:hlinkClick r:id="rId4"/>
              </a:rPr>
              <a:t>Michael Zingale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736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2EC-1BDF-9E45-B7B2-F7424BE0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4"/>
            <a:ext cx="10515600" cy="1325563"/>
          </a:xfrm>
        </p:spPr>
        <p:txBody>
          <a:bodyPr/>
          <a:lstStyle/>
          <a:p>
            <a:r>
              <a:rPr lang="en-US" dirty="0"/>
              <a:t>Increasing the accuracy - using more points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First order “</a:t>
                </a:r>
                <a:r>
                  <a:rPr lang="en-US" dirty="0">
                    <a:solidFill>
                      <a:srgbClr val="00B050"/>
                    </a:solidFill>
                  </a:rPr>
                  <a:t>forward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backward</a:t>
                </a:r>
                <a:r>
                  <a:rPr lang="en-US" dirty="0"/>
                  <a:t>” (First order accuracy):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m:t>	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Second order “central” (Second order accuracy):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15F421-4AA7-FB46-BE7D-1BB4BD09F3B7}"/>
              </a:ext>
            </a:extLst>
          </p:cNvPr>
          <p:cNvSpPr txBox="1"/>
          <p:nvPr/>
        </p:nvSpPr>
        <p:spPr>
          <a:xfrm>
            <a:off x="9350188" y="173019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2-point stencil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44AA9E6E-7671-9B43-9A09-80AC3B7C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72000"/>
            <a:ext cx="7620000" cy="2286000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E25E04-E010-7944-8421-9C6D06357FF4}"/>
              </a:ext>
            </a:extLst>
          </p:cNvPr>
          <p:cNvSpPr/>
          <p:nvPr/>
        </p:nvSpPr>
        <p:spPr>
          <a:xfrm>
            <a:off x="6831104" y="5316072"/>
            <a:ext cx="107576" cy="107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/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43A3DF5-43C8-1E4F-9FAB-E1B61C31BFCD}"/>
              </a:ext>
            </a:extLst>
          </p:cNvPr>
          <p:cNvSpPr/>
          <p:nvPr/>
        </p:nvSpPr>
        <p:spPr>
          <a:xfrm>
            <a:off x="6033246" y="5608942"/>
            <a:ext cx="107576" cy="1075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/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6BE3FA2-0313-BB40-87B3-BA0DD241BE82}"/>
              </a:ext>
            </a:extLst>
          </p:cNvPr>
          <p:cNvSpPr/>
          <p:nvPr/>
        </p:nvSpPr>
        <p:spPr>
          <a:xfrm>
            <a:off x="5585012" y="5316072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B608E-28A0-0A41-8F7A-93690D4D2A91}"/>
              </a:ext>
            </a:extLst>
          </p:cNvPr>
          <p:cNvSpPr/>
          <p:nvPr/>
        </p:nvSpPr>
        <p:spPr>
          <a:xfrm>
            <a:off x="6306590" y="5236623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1305C-8E97-444A-B620-7987F4FDA317}"/>
              </a:ext>
            </a:extLst>
          </p:cNvPr>
          <p:cNvSpPr/>
          <p:nvPr/>
        </p:nvSpPr>
        <p:spPr>
          <a:xfrm>
            <a:off x="7050817" y="4809285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/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/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/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E6FE0DF-8F11-8147-8D4E-B56AB06B7683}"/>
              </a:ext>
            </a:extLst>
          </p:cNvPr>
          <p:cNvSpPr txBox="1"/>
          <p:nvPr/>
        </p:nvSpPr>
        <p:spPr>
          <a:xfrm>
            <a:off x="9350188" y="3953439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3-point stencil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16F574-5AAA-1E4F-8E8F-AC1A19ED7D63}"/>
              </a:ext>
            </a:extLst>
          </p:cNvPr>
          <p:cNvSpPr/>
          <p:nvPr/>
        </p:nvSpPr>
        <p:spPr>
          <a:xfrm>
            <a:off x="6438309" y="5518880"/>
            <a:ext cx="107576" cy="10757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B813D-A605-1645-B720-39FD9A0AFCC2}"/>
              </a:ext>
            </a:extLst>
          </p:cNvPr>
          <p:cNvSpPr/>
          <p:nvPr/>
        </p:nvSpPr>
        <p:spPr>
          <a:xfrm>
            <a:off x="6351416" y="5218693"/>
            <a:ext cx="197792" cy="28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21873F-B82B-DD4F-8953-2A2506F60A20}"/>
                  </a:ext>
                </a:extLst>
              </p:cNvPr>
              <p:cNvSpPr txBox="1"/>
              <p:nvPr/>
            </p:nvSpPr>
            <p:spPr>
              <a:xfrm>
                <a:off x="6254676" y="5056571"/>
                <a:ext cx="477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21873F-B82B-DD4F-8953-2A2506F6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056571"/>
                <a:ext cx="477054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55B35A0-2400-B54F-BD13-F4959C70DBCD}"/>
              </a:ext>
            </a:extLst>
          </p:cNvPr>
          <p:cNvSpPr/>
          <p:nvPr/>
        </p:nvSpPr>
        <p:spPr>
          <a:xfrm>
            <a:off x="5671594" y="6412374"/>
            <a:ext cx="839566" cy="277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93BD757-A7E2-A140-AB0C-6226194E5308}"/>
              </a:ext>
            </a:extLst>
          </p:cNvPr>
          <p:cNvSpPr/>
          <p:nvPr/>
        </p:nvSpPr>
        <p:spPr>
          <a:xfrm rot="16200000">
            <a:off x="6340871" y="5796858"/>
            <a:ext cx="260343" cy="1503119"/>
          </a:xfrm>
          <a:prstGeom prst="leftBrace">
            <a:avLst>
              <a:gd name="adj1" fmla="val 27718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F6FB64-92E4-D04D-9D01-588BE1B88BC6}"/>
                  </a:ext>
                </a:extLst>
              </p:cNvPr>
              <p:cNvSpPr txBox="1"/>
              <p:nvPr/>
            </p:nvSpPr>
            <p:spPr>
              <a:xfrm>
                <a:off x="6218120" y="6572585"/>
                <a:ext cx="6340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F6FB64-92E4-D04D-9D01-588BE1B8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20" y="6572585"/>
                <a:ext cx="6340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21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2318-077E-D94C-962D-5CF93A2B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Increasing the accuracy - using more points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09A5A-85F8-8D42-A35D-C0F1789B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6" y="1234281"/>
            <a:ext cx="6711951" cy="5033963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C325C8E7-B63F-104A-A7B4-C0CA6E05C9AA}"/>
              </a:ext>
            </a:extLst>
          </p:cNvPr>
          <p:cNvSpPr/>
          <p:nvPr/>
        </p:nvSpPr>
        <p:spPr>
          <a:xfrm>
            <a:off x="1851213" y="6176962"/>
            <a:ext cx="951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zingale.github.io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computational_astrophysics</a:t>
            </a:r>
            <a:r>
              <a:rPr lang="en-US" dirty="0">
                <a:hlinkClick r:id="rId4"/>
              </a:rPr>
              <a:t>/basics/diff-</a:t>
            </a:r>
            <a:r>
              <a:rPr lang="en-US" dirty="0" err="1">
                <a:hlinkClick r:id="rId4"/>
              </a:rPr>
              <a:t>int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differentiation.html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C80D06-F0EF-AA4B-AB16-53932D3D4B0F}"/>
              </a:ext>
            </a:extLst>
          </p:cNvPr>
          <p:cNvCxnSpPr>
            <a:cxnSpLocks/>
          </p:cNvCxnSpPr>
          <p:nvPr/>
        </p:nvCxnSpPr>
        <p:spPr>
          <a:xfrm>
            <a:off x="5266481" y="1539433"/>
            <a:ext cx="1875098" cy="6829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623EDC-A10A-C149-9B5C-343A1F5EBF02}"/>
              </a:ext>
            </a:extLst>
          </p:cNvPr>
          <p:cNvSpPr txBox="1"/>
          <p:nvPr/>
        </p:nvSpPr>
        <p:spPr>
          <a:xfrm>
            <a:off x="8122753" y="1446835"/>
            <a:ext cx="122691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exact</a:t>
            </a:r>
          </a:p>
          <a:p>
            <a:r>
              <a:rPr lang="en-US" dirty="0"/>
              <a:t>left-side</a:t>
            </a:r>
          </a:p>
          <a:p>
            <a:r>
              <a:rPr lang="en-US" dirty="0"/>
              <a:t>right-side</a:t>
            </a:r>
          </a:p>
          <a:p>
            <a:r>
              <a:rPr lang="en-US" dirty="0"/>
              <a:t>centered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603D0A-34F4-7146-9174-CFB996F90197}"/>
              </a:ext>
            </a:extLst>
          </p:cNvPr>
          <p:cNvCxnSpPr>
            <a:cxnSpLocks/>
          </p:cNvCxnSpPr>
          <p:nvPr/>
        </p:nvCxnSpPr>
        <p:spPr>
          <a:xfrm>
            <a:off x="5268408" y="1541360"/>
            <a:ext cx="1875098" cy="6829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BE8D30E-9D3F-5448-99D9-132262E96EE8}"/>
              </a:ext>
            </a:extLst>
          </p:cNvPr>
          <p:cNvSpPr/>
          <p:nvPr/>
        </p:nvSpPr>
        <p:spPr>
          <a:xfrm>
            <a:off x="7708739" y="1689904"/>
            <a:ext cx="324091" cy="68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5D4818-7350-3D4A-9224-B53A2C9B7F1B}"/>
              </a:ext>
            </a:extLst>
          </p:cNvPr>
          <p:cNvCxnSpPr>
            <a:cxnSpLocks/>
          </p:cNvCxnSpPr>
          <p:nvPr/>
        </p:nvCxnSpPr>
        <p:spPr>
          <a:xfrm>
            <a:off x="7708739" y="2467339"/>
            <a:ext cx="32409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67CB98-8B04-EE46-893B-60E064FA3908}"/>
              </a:ext>
            </a:extLst>
          </p:cNvPr>
          <p:cNvCxnSpPr>
            <a:cxnSpLocks/>
          </p:cNvCxnSpPr>
          <p:nvPr/>
        </p:nvCxnSpPr>
        <p:spPr>
          <a:xfrm>
            <a:off x="7712596" y="2199190"/>
            <a:ext cx="32409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68F84B-19A0-0C49-8209-4C8EA323A6E8}"/>
              </a:ext>
            </a:extLst>
          </p:cNvPr>
          <p:cNvCxnSpPr>
            <a:cxnSpLocks/>
          </p:cNvCxnSpPr>
          <p:nvPr/>
        </p:nvCxnSpPr>
        <p:spPr>
          <a:xfrm>
            <a:off x="7701021" y="1892461"/>
            <a:ext cx="3240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8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Order of accuracy in first order central derivative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0800"/>
                <a:ext cx="10515600" cy="47186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0800"/>
                <a:ext cx="10515600" cy="4718611"/>
              </a:xfrm>
              <a:blipFill>
                <a:blip r:embed="rId2"/>
                <a:stretch>
                  <a:fillRect l="-965" t="-45040" b="-3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64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Order of accuracy in first order central derivative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0800"/>
                <a:ext cx="10515600" cy="47186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0800"/>
                <a:ext cx="10515600" cy="4718611"/>
              </a:xfrm>
              <a:blipFill>
                <a:blip r:embed="rId2"/>
                <a:stretch>
                  <a:fillRect l="-965" t="-45040" b="-3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751DFD-1CD3-DC4F-A003-5B7C95B80678}"/>
              </a:ext>
            </a:extLst>
          </p:cNvPr>
          <p:cNvCxnSpPr/>
          <p:nvPr/>
        </p:nvCxnSpPr>
        <p:spPr>
          <a:xfrm flipV="1">
            <a:off x="2841812" y="3792070"/>
            <a:ext cx="564777" cy="528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8BE9C5-C6AF-5641-8FFB-2869F427DCF0}"/>
              </a:ext>
            </a:extLst>
          </p:cNvPr>
          <p:cNvCxnSpPr/>
          <p:nvPr/>
        </p:nvCxnSpPr>
        <p:spPr>
          <a:xfrm flipV="1">
            <a:off x="2841811" y="2521976"/>
            <a:ext cx="564777" cy="528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3215A-CCC4-A443-8B55-599B9F602E52}"/>
              </a:ext>
            </a:extLst>
          </p:cNvPr>
          <p:cNvCxnSpPr>
            <a:cxnSpLocks/>
          </p:cNvCxnSpPr>
          <p:nvPr/>
        </p:nvCxnSpPr>
        <p:spPr>
          <a:xfrm flipV="1">
            <a:off x="5307106" y="3648635"/>
            <a:ext cx="1048870" cy="67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25FE6-4C14-0947-8794-111A74A4C7B3}"/>
              </a:ext>
            </a:extLst>
          </p:cNvPr>
          <p:cNvCxnSpPr>
            <a:cxnSpLocks/>
          </p:cNvCxnSpPr>
          <p:nvPr/>
        </p:nvCxnSpPr>
        <p:spPr>
          <a:xfrm flipV="1">
            <a:off x="5307106" y="2412346"/>
            <a:ext cx="1048870" cy="67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F808E3-3002-9145-84AB-84948E7794E1}"/>
              </a:ext>
            </a:extLst>
          </p:cNvPr>
          <p:cNvSpPr txBox="1"/>
          <p:nvPr/>
        </p:nvSpPr>
        <p:spPr>
          <a:xfrm>
            <a:off x="1393073" y="281219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</a:rPr>
              <a:t>-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1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Order of accuracy in first order central derivative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0800"/>
                <a:ext cx="10515600" cy="51640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0800"/>
                <a:ext cx="10515600" cy="5164010"/>
              </a:xfrm>
              <a:blipFill>
                <a:blip r:embed="rId3"/>
                <a:stretch>
                  <a:fillRect l="-965" t="-41176" b="-24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751DFD-1CD3-DC4F-A003-5B7C95B80678}"/>
              </a:ext>
            </a:extLst>
          </p:cNvPr>
          <p:cNvCxnSpPr/>
          <p:nvPr/>
        </p:nvCxnSpPr>
        <p:spPr>
          <a:xfrm flipV="1">
            <a:off x="2841812" y="3792070"/>
            <a:ext cx="564777" cy="528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8BE9C5-C6AF-5641-8FFB-2869F427DCF0}"/>
              </a:ext>
            </a:extLst>
          </p:cNvPr>
          <p:cNvCxnSpPr/>
          <p:nvPr/>
        </p:nvCxnSpPr>
        <p:spPr>
          <a:xfrm flipV="1">
            <a:off x="2841811" y="2521976"/>
            <a:ext cx="564777" cy="528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3215A-CCC4-A443-8B55-599B9F602E52}"/>
              </a:ext>
            </a:extLst>
          </p:cNvPr>
          <p:cNvCxnSpPr>
            <a:cxnSpLocks/>
          </p:cNvCxnSpPr>
          <p:nvPr/>
        </p:nvCxnSpPr>
        <p:spPr>
          <a:xfrm flipV="1">
            <a:off x="5307106" y="3648635"/>
            <a:ext cx="1048870" cy="67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25FE6-4C14-0947-8794-111A74A4C7B3}"/>
              </a:ext>
            </a:extLst>
          </p:cNvPr>
          <p:cNvCxnSpPr>
            <a:cxnSpLocks/>
          </p:cNvCxnSpPr>
          <p:nvPr/>
        </p:nvCxnSpPr>
        <p:spPr>
          <a:xfrm flipV="1">
            <a:off x="5307106" y="2412346"/>
            <a:ext cx="1048870" cy="67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522FE3-B1C0-644D-A35A-86EDE00A8E9D}"/>
              </a:ext>
            </a:extLst>
          </p:cNvPr>
          <p:cNvSpPr/>
          <p:nvPr/>
        </p:nvSpPr>
        <p:spPr>
          <a:xfrm>
            <a:off x="7578723" y="2158678"/>
            <a:ext cx="2061883" cy="25728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ABFC08-9ABC-E24C-92B5-F32296FBDF8A}"/>
              </a:ext>
            </a:extLst>
          </p:cNvPr>
          <p:cNvCxnSpPr>
            <a:cxnSpLocks/>
          </p:cNvCxnSpPr>
          <p:nvPr/>
        </p:nvCxnSpPr>
        <p:spPr>
          <a:xfrm flipH="1">
            <a:off x="7766613" y="4724400"/>
            <a:ext cx="857434" cy="79672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F808E3-3002-9145-84AB-84948E7794E1}"/>
              </a:ext>
            </a:extLst>
          </p:cNvPr>
          <p:cNvSpPr txBox="1"/>
          <p:nvPr/>
        </p:nvSpPr>
        <p:spPr>
          <a:xfrm>
            <a:off x="1393073" y="281219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</a:rPr>
              <a:t>-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0392CA-5B6E-C943-917E-F130F7EA43B6}"/>
              </a:ext>
            </a:extLst>
          </p:cNvPr>
          <p:cNvSpPr/>
          <p:nvPr/>
        </p:nvSpPr>
        <p:spPr>
          <a:xfrm>
            <a:off x="3585918" y="2144380"/>
            <a:ext cx="905865" cy="25800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A34193-DDB2-7746-8977-20A994AE67FA}"/>
              </a:ext>
            </a:extLst>
          </p:cNvPr>
          <p:cNvCxnSpPr>
            <a:cxnSpLocks/>
          </p:cNvCxnSpPr>
          <p:nvPr/>
        </p:nvCxnSpPr>
        <p:spPr>
          <a:xfrm>
            <a:off x="4002742" y="4724400"/>
            <a:ext cx="0" cy="61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34AF23-F52C-2A46-9985-159EA77DCF60}"/>
                  </a:ext>
                </a:extLst>
              </p:cNvPr>
              <p:cNvSpPr txBox="1"/>
              <p:nvPr/>
            </p:nvSpPr>
            <p:spPr>
              <a:xfrm>
                <a:off x="3585918" y="5336712"/>
                <a:ext cx="4719882" cy="1165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he-IL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34AF23-F52C-2A46-9985-159EA77D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18" y="5336712"/>
                <a:ext cx="4719882" cy="1165575"/>
              </a:xfrm>
              <a:prstGeom prst="rect">
                <a:avLst/>
              </a:prstGeom>
              <a:blipFill>
                <a:blip r:embed="rId4"/>
                <a:stretch>
                  <a:fillRect l="-26005" t="-184783" r="-268" b="-25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70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1C6B-D38E-3D42-9AF0-048855A1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round-off error: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A5EF1-C012-8848-B3DD-8C7608138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77952"/>
              </a:xfrm>
            </p:spPr>
            <p:txBody>
              <a:bodyPr/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e-IL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he-I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he-IL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he-I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quating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both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errors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′′′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Substituting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get minimum error: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′′′(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A5EF1-C012-8848-B3DD-8C7608138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77952"/>
              </a:xfrm>
              <a:blipFill>
                <a:blip r:embed="rId3"/>
                <a:stretch>
                  <a:fillRect l="-965" t="-60174" b="-1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16AD51-CBFC-DF4F-8ADE-973469A64985}"/>
                  </a:ext>
                </a:extLst>
              </p:cNvPr>
              <p:cNvSpPr/>
              <p:nvPr/>
            </p:nvSpPr>
            <p:spPr>
              <a:xfrm>
                <a:off x="8742379" y="4440093"/>
                <a:ext cx="25537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Assuming double prec.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is larger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16AD51-CBFC-DF4F-8ADE-973469A64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379" y="4440093"/>
                <a:ext cx="2553712" cy="707886"/>
              </a:xfrm>
              <a:prstGeom prst="rect">
                <a:avLst/>
              </a:prstGeom>
              <a:blipFill>
                <a:blip r:embed="rId4"/>
                <a:stretch>
                  <a:fillRect l="-1980" t="-3571" r="-148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F116F0-DB81-704B-BCFD-DA3E0D2DE22F}"/>
              </a:ext>
            </a:extLst>
          </p:cNvPr>
          <p:cNvCxnSpPr>
            <a:cxnSpLocks/>
          </p:cNvCxnSpPr>
          <p:nvPr/>
        </p:nvCxnSpPr>
        <p:spPr>
          <a:xfrm flipH="1" flipV="1">
            <a:off x="8181190" y="4222377"/>
            <a:ext cx="561189" cy="4177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85E7BE-160B-6C4B-92DE-00B33136EEEB}"/>
                  </a:ext>
                </a:extLst>
              </p:cNvPr>
              <p:cNvSpPr/>
              <p:nvPr/>
            </p:nvSpPr>
            <p:spPr>
              <a:xfrm>
                <a:off x="8756614" y="6203577"/>
                <a:ext cx="25971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Assuming double prec.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*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is smaller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85E7BE-160B-6C4B-92DE-00B33136E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14" y="6203577"/>
                <a:ext cx="2597186" cy="707886"/>
              </a:xfrm>
              <a:prstGeom prst="rect">
                <a:avLst/>
              </a:prstGeom>
              <a:blipFill>
                <a:blip r:embed="rId5"/>
                <a:stretch>
                  <a:fillRect l="-1942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3B152-08CA-CC4A-A0D7-29B15244433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542116" y="6068640"/>
            <a:ext cx="214498" cy="48888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AB36C2C-EEA5-A141-AB75-33CEAC084AE6}"/>
              </a:ext>
            </a:extLst>
          </p:cNvPr>
          <p:cNvSpPr/>
          <p:nvPr/>
        </p:nvSpPr>
        <p:spPr>
          <a:xfrm>
            <a:off x="5808221" y="1690688"/>
            <a:ext cx="4470097" cy="1386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878-DD71-C742-A5B5-1E0B6EAB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roundoff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B6DDB-C9B5-B347-964E-5D0F47346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97" y="1434352"/>
                <a:ext cx="12292314" cy="549536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Say we can evaluate the function to an accuracy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/>
              </a:p>
              <a:p>
                <a:endParaRPr lang="en-US" sz="3200" b="0" dirty="0"/>
              </a:p>
              <a:p>
                <a:pPr lvl="1"/>
                <a:r>
                  <a:rPr lang="en-US" sz="3200" b="0" dirty="0"/>
                  <a:t>That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1±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/>
              </a:p>
              <a:p>
                <a:pPr marL="457200" lvl="1" indent="0">
                  <a:buNone/>
                </a:pPr>
                <a:endParaRPr lang="en-US" sz="3200" b="0" dirty="0"/>
              </a:p>
              <a:p>
                <a:pPr lvl="1"/>
                <a:r>
                  <a:rPr lang="en-US" sz="3200" b="0" dirty="0"/>
                  <a:t>The </a:t>
                </a:r>
                <a:r>
                  <a:rPr lang="en-US" sz="3200" b="0" dirty="0">
                    <a:solidFill>
                      <a:srgbClr val="0070C0"/>
                    </a:solidFill>
                  </a:rPr>
                  <a:t>round-off error </a:t>
                </a:r>
                <a:r>
                  <a:rPr lang="en-US" sz="3200" b="0" dirty="0"/>
                  <a:t>of the difference:</a:t>
                </a:r>
              </a:p>
              <a:p>
                <a:pPr marL="457200" lvl="1" indent="0" algn="ctr">
                  <a:buNone/>
                </a:pP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</m:oMath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𝐶𝑓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/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B6DDB-C9B5-B347-964E-5D0F47346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97" y="1434352"/>
                <a:ext cx="12292314" cy="5495365"/>
              </a:xfrm>
              <a:blipFill>
                <a:blip r:embed="rId3"/>
                <a:stretch>
                  <a:fillRect l="-929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7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56F6-3C46-1F4B-A768-4BB50B85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Higher order first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B5F54B-0D41-7F40-84E3-52E99F877E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102210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get accuracy to order </a:t>
                </a:r>
                <a:r>
                  <a:rPr lang="en-US" i="1" dirty="0"/>
                  <a:t>n</a:t>
                </a:r>
                <a:r>
                  <a:rPr lang="en-US" dirty="0"/>
                  <a:t> [i.e.,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he-I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 </a:t>
                </a:r>
                <a:r>
                  <a:rPr lang="en-US" dirty="0"/>
                  <a:t>follow a similar strategy:</a:t>
                </a:r>
              </a:p>
              <a:p>
                <a:pPr lvl="1"/>
                <a:r>
                  <a:rPr lang="en-US" dirty="0"/>
                  <a:t>Write down Taylor expansion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finite difference points up to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the set of polynomial equation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Obtain an expression involving weighted sum of function evaluated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(some weights may be zero)</a:t>
                </a:r>
              </a:p>
              <a:p>
                <a:r>
                  <a:rPr lang="en-US" dirty="0"/>
                  <a:t>Note: may be central, forward, or backward</a:t>
                </a:r>
              </a:p>
              <a:p>
                <a:r>
                  <a:rPr lang="en-US" dirty="0"/>
                  <a:t>For example, for central: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B5F54B-0D41-7F40-84E3-52E99F877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1022106" cy="4351338"/>
              </a:xfrm>
              <a:blipFill>
                <a:blip r:embed="rId3"/>
                <a:stretch>
                  <a:fillRect l="-92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7DA84B-B2DF-AF46-9355-BEC0DACFF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1" y="4285131"/>
            <a:ext cx="12119098" cy="2155638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F0F090EF-D3BB-5C4F-A102-CC02DBF3C662}"/>
              </a:ext>
            </a:extLst>
          </p:cNvPr>
          <p:cNvSpPr/>
          <p:nvPr/>
        </p:nvSpPr>
        <p:spPr>
          <a:xfrm>
            <a:off x="2695615" y="6440769"/>
            <a:ext cx="6326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err="1">
                <a:hlinkClick r:id="rId5"/>
              </a:rPr>
              <a:t>en.wikipedia.org</a:t>
            </a:r>
            <a:r>
              <a:rPr lang="en-US" sz="2000" dirty="0">
                <a:hlinkClick r:id="rId5"/>
              </a:rPr>
              <a:t>/wiki/</a:t>
            </a:r>
            <a:r>
              <a:rPr lang="en-US" sz="2000" dirty="0" err="1">
                <a:hlinkClick r:id="rId5"/>
              </a:rPr>
              <a:t>Finite_difference_coefficient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F98FC1-BF74-DF48-BF1C-6CB412EAE094}"/>
                  </a:ext>
                </a:extLst>
              </p:cNvPr>
              <p:cNvSpPr/>
              <p:nvPr/>
            </p:nvSpPr>
            <p:spPr>
              <a:xfrm>
                <a:off x="7201216" y="4320989"/>
                <a:ext cx="42614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F98FC1-BF74-DF48-BF1C-6CB412EA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16" y="4320989"/>
                <a:ext cx="426142" cy="4001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EBE723-FF4C-5B43-9EF2-0F64CB265263}"/>
                  </a:ext>
                </a:extLst>
              </p:cNvPr>
              <p:cNvSpPr/>
              <p:nvPr/>
            </p:nvSpPr>
            <p:spPr>
              <a:xfrm>
                <a:off x="8093406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EBE723-FF4C-5B43-9EF2-0F64CB26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406" y="4320989"/>
                <a:ext cx="671402" cy="4001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24B6EB-01F4-BB43-A3E4-16B012A81EBE}"/>
                  </a:ext>
                </a:extLst>
              </p:cNvPr>
              <p:cNvSpPr/>
              <p:nvPr/>
            </p:nvSpPr>
            <p:spPr>
              <a:xfrm>
                <a:off x="9011293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24B6EB-01F4-BB43-A3E4-16B012A81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93" y="4320989"/>
                <a:ext cx="671402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39FD58-EFE0-8342-A026-2E6C714D40FA}"/>
                  </a:ext>
                </a:extLst>
              </p:cNvPr>
              <p:cNvSpPr/>
              <p:nvPr/>
            </p:nvSpPr>
            <p:spPr>
              <a:xfrm>
                <a:off x="9805684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39FD58-EFE0-8342-A026-2E6C714D4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684" y="4320989"/>
                <a:ext cx="671402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273E9F-BFB4-F74A-972C-741F570EF480}"/>
                  </a:ext>
                </a:extLst>
              </p:cNvPr>
              <p:cNvSpPr/>
              <p:nvPr/>
            </p:nvSpPr>
            <p:spPr>
              <a:xfrm>
                <a:off x="10542259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273E9F-BFB4-F74A-972C-741F570EF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259" y="4320989"/>
                <a:ext cx="671402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B3754B-C890-9342-867F-5A7BEB05C7E2}"/>
                  </a:ext>
                </a:extLst>
              </p:cNvPr>
              <p:cNvSpPr/>
              <p:nvPr/>
            </p:nvSpPr>
            <p:spPr>
              <a:xfrm>
                <a:off x="11353800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B3754B-C890-9342-867F-5A7BEB05C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4320989"/>
                <a:ext cx="671402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11EC1E-02CE-7345-957D-58AE408AEA47}"/>
                  </a:ext>
                </a:extLst>
              </p:cNvPr>
              <p:cNvSpPr/>
              <p:nvPr/>
            </p:nvSpPr>
            <p:spPr>
              <a:xfrm>
                <a:off x="6068197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11EC1E-02CE-7345-957D-58AE408AE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197" y="4320989"/>
                <a:ext cx="671402" cy="4001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A12480-A41A-EE40-A8F9-29CF58AFD2F5}"/>
                  </a:ext>
                </a:extLst>
              </p:cNvPr>
              <p:cNvSpPr/>
              <p:nvPr/>
            </p:nvSpPr>
            <p:spPr>
              <a:xfrm>
                <a:off x="5061094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A12480-A41A-EE40-A8F9-29CF58AFD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94" y="4320989"/>
                <a:ext cx="671402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FDE660-338A-5F42-9124-713DCF8C33F8}"/>
                  </a:ext>
                </a:extLst>
              </p:cNvPr>
              <p:cNvSpPr/>
              <p:nvPr/>
            </p:nvSpPr>
            <p:spPr>
              <a:xfrm>
                <a:off x="4143207" y="4320989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FDE660-338A-5F42-9124-713DCF8C3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07" y="4320989"/>
                <a:ext cx="671402" cy="400110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EEEFE8-5738-104C-B911-9CE2B66E25D8}"/>
                  </a:ext>
                </a:extLst>
              </p:cNvPr>
              <p:cNvSpPr/>
              <p:nvPr/>
            </p:nvSpPr>
            <p:spPr>
              <a:xfrm>
                <a:off x="3331666" y="4320274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EEEFE8-5738-104C-B911-9CE2B66E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666" y="4320274"/>
                <a:ext cx="671402" cy="4001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C58DE1-2AD3-AC47-85C1-A01A2F124B38}"/>
                  </a:ext>
                </a:extLst>
              </p:cNvPr>
              <p:cNvSpPr/>
              <p:nvPr/>
            </p:nvSpPr>
            <p:spPr>
              <a:xfrm>
                <a:off x="2427240" y="4320274"/>
                <a:ext cx="671402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C58DE1-2AD3-AC47-85C1-A01A2F124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240" y="4320274"/>
                <a:ext cx="671402" cy="400110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28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DF7611-6EE6-8C49-B4FE-88C91C7F3A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0"/>
                <a:ext cx="10515600" cy="1325563"/>
              </a:xfrm>
            </p:spPr>
            <p:txBody>
              <a:bodyPr/>
              <a:lstStyle/>
              <a:p>
                <a:pPr algn="ctr" defTabSz="914400" rtl="1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en-US" dirty="0"/>
                  <a:t>Truncation error in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DF7611-6EE6-8C49-B4FE-88C91C7F3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0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F0586-FCCE-6B42-B631-F822140B2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77362" y="1325563"/>
            <a:ext cx="5664326" cy="520875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B500B-6335-4348-A87D-B167DD41A5A0}"/>
                  </a:ext>
                </a:extLst>
              </p:cNvPr>
              <p:cNvSpPr txBox="1"/>
              <p:nvPr/>
            </p:nvSpPr>
            <p:spPr>
              <a:xfrm>
                <a:off x="0" y="2708999"/>
                <a:ext cx="321767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solidFill>
                      <a:srgbClr val="0070C0"/>
                    </a:solidFill>
                  </a:rPr>
                  <a:t>Roundoff error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Same expression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larger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Optimal error smaller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B500B-6335-4348-A87D-B167DD41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8999"/>
                <a:ext cx="3217676" cy="1569660"/>
              </a:xfrm>
              <a:prstGeom prst="rect">
                <a:avLst/>
              </a:prstGeom>
              <a:blipFill>
                <a:blip r:embed="rId5"/>
                <a:stretch>
                  <a:fillRect l="-2767" t="-2400" r="-197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285F0D-8C66-654F-AED2-2609183C40A1}"/>
              </a:ext>
            </a:extLst>
          </p:cNvPr>
          <p:cNvSpPr txBox="1"/>
          <p:nvPr/>
        </p:nvSpPr>
        <p:spPr>
          <a:xfrm>
            <a:off x="9541264" y="2708999"/>
            <a:ext cx="2239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Truncation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Steeper slope</a:t>
            </a:r>
          </a:p>
        </p:txBody>
      </p:sp>
    </p:spTree>
    <p:extLst>
      <p:ext uri="{BB962C8B-B14F-4D97-AF65-F5344CB8AC3E}">
        <p14:creationId xmlns:p14="http://schemas.microsoft.com/office/powerpoint/2010/main" val="287340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6E851B-9C27-F54C-89BF-F149A321C9A6}"/>
              </a:ext>
            </a:extLst>
          </p:cNvPr>
          <p:cNvGrpSpPr/>
          <p:nvPr/>
        </p:nvGrpSpPr>
        <p:grpSpPr>
          <a:xfrm>
            <a:off x="1936376" y="1093123"/>
            <a:ext cx="7620000" cy="2518440"/>
            <a:chOff x="2286000" y="4339560"/>
            <a:chExt cx="7620000" cy="2518440"/>
          </a:xfrm>
        </p:grpSpPr>
        <p:pic>
          <p:nvPicPr>
            <p:cNvPr id="6" name="Content Placeholder 15">
              <a:extLst>
                <a:ext uri="{FF2B5EF4-FFF2-40B4-BE49-F238E27FC236}">
                  <a16:creationId xmlns:a16="http://schemas.microsoft.com/office/drawing/2014/main" id="{5859650C-BFF4-E048-AD96-08E6A93F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4572000"/>
              <a:ext cx="7620000" cy="2286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B39695-E051-9A42-9C8D-E621CD990E16}"/>
                </a:ext>
              </a:extLst>
            </p:cNvPr>
            <p:cNvSpPr/>
            <p:nvPr/>
          </p:nvSpPr>
          <p:spPr>
            <a:xfrm>
              <a:off x="5585012" y="5316072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35873-870B-0C4D-ABE2-59FA0D037F7F}"/>
                </a:ext>
              </a:extLst>
            </p:cNvPr>
            <p:cNvSpPr/>
            <p:nvPr/>
          </p:nvSpPr>
          <p:spPr>
            <a:xfrm>
              <a:off x="6306590" y="5236623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B5A649-4AFA-9847-95C1-9C7E311D9498}"/>
                </a:ext>
              </a:extLst>
            </p:cNvPr>
            <p:cNvSpPr/>
            <p:nvPr/>
          </p:nvSpPr>
          <p:spPr>
            <a:xfrm>
              <a:off x="7050817" y="4809285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688776-0722-6941-A737-CCDDE89C61EB}"/>
                    </a:ext>
                  </a:extLst>
                </p:cNvPr>
                <p:cNvSpPr txBox="1"/>
                <p:nvPr/>
              </p:nvSpPr>
              <p:spPr>
                <a:xfrm>
                  <a:off x="6235179" y="5075305"/>
                  <a:ext cx="544380" cy="4003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688776-0722-6941-A737-CCDDE89C6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179" y="5075305"/>
                  <a:ext cx="544380" cy="400302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94A8DE-1A72-9340-89BE-3E3408721926}"/>
                    </a:ext>
                  </a:extLst>
                </p:cNvPr>
                <p:cNvSpPr txBox="1"/>
                <p:nvPr/>
              </p:nvSpPr>
              <p:spPr>
                <a:xfrm>
                  <a:off x="6901421" y="4339560"/>
                  <a:ext cx="671402" cy="585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94A8DE-1A72-9340-89BE-3E3408721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421" y="4339560"/>
                  <a:ext cx="671402" cy="5859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48D133-CB0F-D841-813A-108F1A6C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Higher order derivatives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7E26-117E-254F-B5B6-0008E1AE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8" y="3956355"/>
            <a:ext cx="10515600" cy="2936855"/>
          </a:xfrm>
        </p:spPr>
        <p:txBody>
          <a:bodyPr/>
          <a:lstStyle/>
          <a:p>
            <a:r>
              <a:rPr lang="en-US" dirty="0"/>
              <a:t>Write the second derivative as: </a:t>
            </a:r>
          </a:p>
          <a:p>
            <a:endParaRPr lang="en-US" dirty="0"/>
          </a:p>
          <a:p>
            <a:r>
              <a:rPr lang="en-US" dirty="0"/>
              <a:t>Substitute first order derivatives:                                    ;</a:t>
            </a:r>
          </a:p>
          <a:p>
            <a:endParaRPr lang="en-US" dirty="0"/>
          </a:p>
          <a:p>
            <a:r>
              <a:rPr lang="en-US" dirty="0"/>
              <a:t>We obtain: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2959B4-40E1-E24C-8587-5DCA641056AF}"/>
                  </a:ext>
                </a:extLst>
              </p:cNvPr>
              <p:cNvSpPr txBox="1"/>
              <p:nvPr/>
            </p:nvSpPr>
            <p:spPr>
              <a:xfrm>
                <a:off x="4949267" y="1093123"/>
                <a:ext cx="671402" cy="58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2959B4-40E1-E24C-8587-5DCA6410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267" y="1093123"/>
                <a:ext cx="671402" cy="585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7B688F-7E31-AF44-8EC4-6465FBD383C1}"/>
              </a:ext>
            </a:extLst>
          </p:cNvPr>
          <p:cNvSpPr txBox="1"/>
          <p:nvPr/>
        </p:nvSpPr>
        <p:spPr>
          <a:xfrm>
            <a:off x="6395290" y="19193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532C54-DD88-324D-A541-9C1B32A6D4E4}"/>
              </a:ext>
            </a:extLst>
          </p:cNvPr>
          <p:cNvSpPr txBox="1"/>
          <p:nvPr/>
        </p:nvSpPr>
        <p:spPr>
          <a:xfrm>
            <a:off x="5586201" y="221071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F7F410-E2EC-524F-B38D-9E8D587F76CE}"/>
              </a:ext>
            </a:extLst>
          </p:cNvPr>
          <p:cNvCxnSpPr>
            <a:cxnSpLocks/>
          </p:cNvCxnSpPr>
          <p:nvPr/>
        </p:nvCxnSpPr>
        <p:spPr>
          <a:xfrm flipH="1">
            <a:off x="6511120" y="1511854"/>
            <a:ext cx="190073" cy="5179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799E6B-C3C4-0F49-A1C7-10E7F858E3D5}"/>
              </a:ext>
            </a:extLst>
          </p:cNvPr>
          <p:cNvCxnSpPr>
            <a:cxnSpLocks/>
          </p:cNvCxnSpPr>
          <p:nvPr/>
        </p:nvCxnSpPr>
        <p:spPr>
          <a:xfrm>
            <a:off x="5271081" y="1673111"/>
            <a:ext cx="409538" cy="61553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DA4D92-4992-934C-8E83-7A2EAB1C5153}"/>
                  </a:ext>
                </a:extLst>
              </p:cNvPr>
              <p:cNvSpPr txBox="1"/>
              <p:nvPr/>
            </p:nvSpPr>
            <p:spPr>
              <a:xfrm>
                <a:off x="4823991" y="3641612"/>
                <a:ext cx="3374257" cy="971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DA4D92-4992-934C-8E83-7A2EAB1C5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91" y="3641612"/>
                <a:ext cx="3374257" cy="971420"/>
              </a:xfrm>
              <a:prstGeom prst="rect">
                <a:avLst/>
              </a:prstGeom>
              <a:blipFill>
                <a:blip r:embed="rId7"/>
                <a:stretch>
                  <a:fillRect l="-375" t="-28571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87EB30-8846-CA4D-B4B0-BA513ADB19F7}"/>
                  </a:ext>
                </a:extLst>
              </p:cNvPr>
              <p:cNvSpPr txBox="1"/>
              <p:nvPr/>
            </p:nvSpPr>
            <p:spPr>
              <a:xfrm>
                <a:off x="5095244" y="4707553"/>
                <a:ext cx="2913105" cy="91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87EB30-8846-CA4D-B4B0-BA513ADB1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44" y="4707553"/>
                <a:ext cx="2913105" cy="911403"/>
              </a:xfrm>
              <a:prstGeom prst="rect">
                <a:avLst/>
              </a:prstGeom>
              <a:blipFill>
                <a:blip r:embed="rId8"/>
                <a:stretch>
                  <a:fillRect l="-433" t="-5556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78F25B-6882-E94D-B1EC-B6A7EEE2102C}"/>
                  </a:ext>
                </a:extLst>
              </p:cNvPr>
              <p:cNvSpPr txBox="1"/>
              <p:nvPr/>
            </p:nvSpPr>
            <p:spPr>
              <a:xfrm>
                <a:off x="2069853" y="5709022"/>
                <a:ext cx="3661580" cy="91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78F25B-6882-E94D-B1EC-B6A7EEE2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853" y="5709022"/>
                <a:ext cx="3661580" cy="911403"/>
              </a:xfrm>
              <a:prstGeom prst="rect">
                <a:avLst/>
              </a:prstGeom>
              <a:blipFill>
                <a:blip r:embed="rId9"/>
                <a:stretch>
                  <a:fillRect l="-346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259A12-CD05-1F44-A878-87A32BDE38AA}"/>
                  </a:ext>
                </a:extLst>
              </p:cNvPr>
              <p:cNvSpPr txBox="1"/>
              <p:nvPr/>
            </p:nvSpPr>
            <p:spPr>
              <a:xfrm>
                <a:off x="8099823" y="4710559"/>
                <a:ext cx="2913105" cy="91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259A12-CD05-1F44-A878-87A32BDE3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823" y="4710559"/>
                <a:ext cx="2913105" cy="911403"/>
              </a:xfrm>
              <a:prstGeom prst="rect">
                <a:avLst/>
              </a:prstGeom>
              <a:blipFill>
                <a:blip r:embed="rId10"/>
                <a:stretch>
                  <a:fillRect l="-435" t="-5479" b="-68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85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358-C510-8145-897B-30567E06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differentiation, Two situations: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2FE02-20D4-EA47-BFA4-97CC4B28E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Analyzing a set with discrete data points.</a:t>
                </a:r>
              </a:p>
              <a:p>
                <a:pPr lvl="1"/>
                <a:r>
                  <a:rPr lang="en-US" dirty="0"/>
                  <a:t>Accuracy depends on the spacing between the points. </a:t>
                </a:r>
              </a:p>
              <a:p>
                <a:pPr lvl="1"/>
                <a:r>
                  <a:rPr lang="en-US" dirty="0"/>
                  <a:t>Improving the accuracy requires more points.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Computing the derivative of an analytic function, numerically.</a:t>
                </a:r>
              </a:p>
              <a:p>
                <a:pPr lvl="1"/>
                <a:r>
                  <a:rPr lang="en-US" dirty="0"/>
                  <a:t>If possible, it would be better to take the analytic derivative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), but we can learn something about error estimation in this case.</a:t>
                </a:r>
              </a:p>
              <a:p>
                <a:pPr lvl="1"/>
                <a:r>
                  <a:rPr lang="en-US" dirty="0"/>
                  <a:t>Used, for example, in numerically computing the Jacobian matrix for integrating a system of ODEs (we'll see this later)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2FE02-20D4-EA47-BFA4-97CC4B28E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28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Higher order derivatives and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Alternatively, 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  <a:blipFill>
                <a:blip r:embed="rId2"/>
                <a:stretch>
                  <a:fillRect l="-965" t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07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Higher order derivatives and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second way: 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Add together and 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  <a:blipFill>
                <a:blip r:embed="rId2"/>
                <a:stretch>
                  <a:fillRect l="-965" t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D5DB8-0C52-874D-86EB-BF33A0666734}"/>
              </a:ext>
            </a:extLst>
          </p:cNvPr>
          <p:cNvCxnSpPr>
            <a:cxnSpLocks/>
          </p:cNvCxnSpPr>
          <p:nvPr/>
        </p:nvCxnSpPr>
        <p:spPr>
          <a:xfrm flipV="1">
            <a:off x="3481425" y="1921396"/>
            <a:ext cx="734766" cy="50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1E04FE-049F-AC43-BF68-D5A5E42EA263}"/>
              </a:ext>
            </a:extLst>
          </p:cNvPr>
          <p:cNvCxnSpPr>
            <a:cxnSpLocks/>
          </p:cNvCxnSpPr>
          <p:nvPr/>
        </p:nvCxnSpPr>
        <p:spPr>
          <a:xfrm flipV="1">
            <a:off x="3501568" y="2673633"/>
            <a:ext cx="734766" cy="50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832986-7FF8-CD46-BD17-92721262B66A}"/>
              </a:ext>
            </a:extLst>
          </p:cNvPr>
          <p:cNvCxnSpPr>
            <a:cxnSpLocks/>
          </p:cNvCxnSpPr>
          <p:nvPr/>
        </p:nvCxnSpPr>
        <p:spPr>
          <a:xfrm flipV="1">
            <a:off x="6192086" y="2673633"/>
            <a:ext cx="1516653" cy="5989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1AE4C9-35DC-D446-9C0D-26B7E85A2365}"/>
              </a:ext>
            </a:extLst>
          </p:cNvPr>
          <p:cNvCxnSpPr>
            <a:cxnSpLocks/>
          </p:cNvCxnSpPr>
          <p:nvPr/>
        </p:nvCxnSpPr>
        <p:spPr>
          <a:xfrm flipV="1">
            <a:off x="6192086" y="1874133"/>
            <a:ext cx="1516653" cy="5989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C1B83E-7669-EB4B-AE2D-B100AC6ABBD1}"/>
              </a:ext>
            </a:extLst>
          </p:cNvPr>
          <p:cNvSpPr txBox="1"/>
          <p:nvPr/>
        </p:nvSpPr>
        <p:spPr>
          <a:xfrm>
            <a:off x="1305100" y="206961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1423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F92-9BA6-914F-9B21-F18001A4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442539" cy="1325563"/>
          </a:xfrm>
        </p:spPr>
        <p:txBody>
          <a:bodyPr/>
          <a:lstStyle/>
          <a:p>
            <a:pPr rtl="1"/>
            <a:r>
              <a:rPr lang="en-US" dirty="0"/>
              <a:t>Higher order derivatives and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second way: consider the two Taylor expansions: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Add together and 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Combining with the round-off error: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type m:val="lin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the minimal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′′′′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69119-8F14-754D-B6F8-488FA6B04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82"/>
                <a:ext cx="10515600" cy="5606118"/>
              </a:xfrm>
              <a:blipFill>
                <a:blip r:embed="rId3"/>
                <a:stretch>
                  <a:fillRect l="-965" t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61FFC0D-AEB3-A54B-9715-8F47A7F38BDF}"/>
              </a:ext>
            </a:extLst>
          </p:cNvPr>
          <p:cNvSpPr/>
          <p:nvPr/>
        </p:nvSpPr>
        <p:spPr>
          <a:xfrm>
            <a:off x="8152068" y="6373580"/>
            <a:ext cx="26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Assuming double prec.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D5DB8-0C52-874D-86EB-BF33A0666734}"/>
              </a:ext>
            </a:extLst>
          </p:cNvPr>
          <p:cNvCxnSpPr>
            <a:cxnSpLocks/>
          </p:cNvCxnSpPr>
          <p:nvPr/>
        </p:nvCxnSpPr>
        <p:spPr>
          <a:xfrm flipV="1">
            <a:off x="3481425" y="1921396"/>
            <a:ext cx="734766" cy="50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1E04FE-049F-AC43-BF68-D5A5E42EA263}"/>
              </a:ext>
            </a:extLst>
          </p:cNvPr>
          <p:cNvCxnSpPr>
            <a:cxnSpLocks/>
          </p:cNvCxnSpPr>
          <p:nvPr/>
        </p:nvCxnSpPr>
        <p:spPr>
          <a:xfrm flipV="1">
            <a:off x="3501568" y="2673633"/>
            <a:ext cx="734766" cy="50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832986-7FF8-CD46-BD17-92721262B66A}"/>
              </a:ext>
            </a:extLst>
          </p:cNvPr>
          <p:cNvCxnSpPr>
            <a:cxnSpLocks/>
          </p:cNvCxnSpPr>
          <p:nvPr/>
        </p:nvCxnSpPr>
        <p:spPr>
          <a:xfrm flipV="1">
            <a:off x="6192086" y="2673633"/>
            <a:ext cx="1516653" cy="5989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1AE4C9-35DC-D446-9C0D-26B7E85A2365}"/>
              </a:ext>
            </a:extLst>
          </p:cNvPr>
          <p:cNvCxnSpPr>
            <a:cxnSpLocks/>
          </p:cNvCxnSpPr>
          <p:nvPr/>
        </p:nvCxnSpPr>
        <p:spPr>
          <a:xfrm flipV="1">
            <a:off x="6192086" y="1874133"/>
            <a:ext cx="1516653" cy="5989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0FCD5B-247F-5D4A-83D6-EAC996FCA7B9}"/>
              </a:ext>
            </a:extLst>
          </p:cNvPr>
          <p:cNvCxnSpPr>
            <a:cxnSpLocks/>
          </p:cNvCxnSpPr>
          <p:nvPr/>
        </p:nvCxnSpPr>
        <p:spPr>
          <a:xfrm flipH="1" flipV="1">
            <a:off x="7952499" y="6012037"/>
            <a:ext cx="280594" cy="4425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13A075-BF6E-CB48-8F2F-C0515C984D21}"/>
              </a:ext>
            </a:extLst>
          </p:cNvPr>
          <p:cNvSpPr txBox="1"/>
          <p:nvPr/>
        </p:nvSpPr>
        <p:spPr>
          <a:xfrm>
            <a:off x="1305100" y="206961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3443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2CE0-0CF0-8741-8B59-4EBC0987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and mixed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68053"/>
                <a:ext cx="12192000" cy="21688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4100" dirty="0"/>
                  <a:t>Partial derivatives are a simple generalization</a:t>
                </a:r>
              </a:p>
              <a:p>
                <a:r>
                  <a:rPr lang="en-US" sz="4100" dirty="0"/>
                  <a:t>E.g., central differences for function of two variables </a:t>
                </a:r>
                <a14:m>
                  <m:oMath xmlns:m="http://schemas.openxmlformats.org/officeDocument/2006/math"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1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4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4100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4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4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4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41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100" dirty="0"/>
              </a:p>
              <a:p>
                <a:pPr>
                  <a:lnSpc>
                    <a:spcPct val="150000"/>
                  </a:lnSpc>
                </a:pPr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053"/>
                <a:ext cx="12192000" cy="2168889"/>
              </a:xfrm>
              <a:blipFill>
                <a:blip r:embed="rId2"/>
                <a:stretch>
                  <a:fillRect l="-114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2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2CE0-0CF0-8741-8B59-4EBC0987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and mixed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68053"/>
                <a:ext cx="12192000" cy="21688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4100" dirty="0"/>
                  <a:t>Partial derivatives are a simple generalization</a:t>
                </a:r>
              </a:p>
              <a:p>
                <a:r>
                  <a:rPr lang="en-US" sz="4100" dirty="0"/>
                  <a:t>E.g., central differences for function of two variables </a:t>
                </a:r>
                <a14:m>
                  <m:oMath xmlns:m="http://schemas.openxmlformats.org/officeDocument/2006/math"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1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1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1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41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4100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1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4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41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4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41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4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41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100" dirty="0"/>
              </a:p>
              <a:p>
                <a:pPr>
                  <a:lnSpc>
                    <a:spcPct val="150000"/>
                  </a:lnSpc>
                </a:pPr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053"/>
                <a:ext cx="12192000" cy="2168889"/>
              </a:xfrm>
              <a:blipFill>
                <a:blip r:embed="rId2"/>
                <a:stretch>
                  <a:fillRect l="-114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C72D686-92A9-BC4C-9041-A1966C391288}"/>
              </a:ext>
            </a:extLst>
          </p:cNvPr>
          <p:cNvSpPr/>
          <p:nvPr/>
        </p:nvSpPr>
        <p:spPr>
          <a:xfrm>
            <a:off x="4317357" y="3670274"/>
            <a:ext cx="2812648" cy="2818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740DAA-CFF4-654B-9AA2-4695305EEA18}"/>
              </a:ext>
            </a:extLst>
          </p:cNvPr>
          <p:cNvCxnSpPr>
            <a:cxnSpLocks/>
          </p:cNvCxnSpPr>
          <p:nvPr/>
        </p:nvCxnSpPr>
        <p:spPr>
          <a:xfrm>
            <a:off x="5741043" y="3670274"/>
            <a:ext cx="0" cy="281843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EEC926-D5D5-BD4E-A40A-E08EB7E77042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4317357" y="5079492"/>
            <a:ext cx="281264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53F273-989A-2D44-AC08-365E02942187}"/>
              </a:ext>
            </a:extLst>
          </p:cNvPr>
          <p:cNvSpPr/>
          <p:nvPr/>
        </p:nvSpPr>
        <p:spPr>
          <a:xfrm>
            <a:off x="5685953" y="503274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83BBDF-4E56-7442-B23F-8AB90E09DE87}"/>
              </a:ext>
            </a:extLst>
          </p:cNvPr>
          <p:cNvSpPr/>
          <p:nvPr/>
        </p:nvSpPr>
        <p:spPr>
          <a:xfrm>
            <a:off x="7065269" y="5034666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A91EE6-FD96-F848-9360-8DE6E44F82C1}"/>
              </a:ext>
            </a:extLst>
          </p:cNvPr>
          <p:cNvSpPr/>
          <p:nvPr/>
        </p:nvSpPr>
        <p:spPr>
          <a:xfrm>
            <a:off x="4264192" y="5034668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BF6561-C320-9445-B3F7-9DDB98F393FD}"/>
              </a:ext>
            </a:extLst>
          </p:cNvPr>
          <p:cNvSpPr/>
          <p:nvPr/>
        </p:nvSpPr>
        <p:spPr>
          <a:xfrm>
            <a:off x="5678234" y="361291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70ACCB-84DC-894A-83AD-EAADE0BC7628}"/>
              </a:ext>
            </a:extLst>
          </p:cNvPr>
          <p:cNvSpPr/>
          <p:nvPr/>
        </p:nvSpPr>
        <p:spPr>
          <a:xfrm>
            <a:off x="5680164" y="6450638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D4DE9-6DDA-4040-BEAC-35F028D99173}"/>
                  </a:ext>
                </a:extLst>
              </p:cNvPr>
              <p:cNvSpPr txBox="1"/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D4DE9-6DDA-4040-BEAC-35F028D9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blipFill>
                <a:blip r:embed="rId3"/>
                <a:stretch>
                  <a:fillRect l="-109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C6198E-AF74-954E-A4F6-5D402B8B0A45}"/>
                  </a:ext>
                </a:extLst>
              </p:cNvPr>
              <p:cNvSpPr txBox="1"/>
              <p:nvPr/>
            </p:nvSpPr>
            <p:spPr>
              <a:xfrm>
                <a:off x="7107714" y="4801907"/>
                <a:ext cx="18730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C6198E-AF74-954E-A4F6-5D402B8B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14" y="4801907"/>
                <a:ext cx="1873013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A33F0-4269-3A49-A47B-C76F487E9065}"/>
                  </a:ext>
                </a:extLst>
              </p:cNvPr>
              <p:cNvSpPr txBox="1"/>
              <p:nvPr/>
            </p:nvSpPr>
            <p:spPr>
              <a:xfrm>
                <a:off x="2524975" y="4801907"/>
                <a:ext cx="18730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A33F0-4269-3A49-A47B-C76F487E9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975" y="4801907"/>
                <a:ext cx="1873013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1F31E7-CD53-9F44-8FB2-C6121E412CAC}"/>
                  </a:ext>
                </a:extLst>
              </p:cNvPr>
              <p:cNvSpPr txBox="1"/>
              <p:nvPr/>
            </p:nvSpPr>
            <p:spPr>
              <a:xfrm>
                <a:off x="4795831" y="3163503"/>
                <a:ext cx="1855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1F31E7-CD53-9F44-8FB2-C6121E412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31" y="3163503"/>
                <a:ext cx="1855700" cy="461665"/>
              </a:xfrm>
              <a:prstGeom prst="rect">
                <a:avLst/>
              </a:prstGeom>
              <a:blipFill>
                <a:blip r:embed="rId6"/>
                <a:stretch>
                  <a:fillRect l="-68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B19D1D-BE21-2543-92E2-29A586B4D5F0}"/>
                  </a:ext>
                </a:extLst>
              </p:cNvPr>
              <p:cNvSpPr txBox="1"/>
              <p:nvPr/>
            </p:nvSpPr>
            <p:spPr>
              <a:xfrm>
                <a:off x="4807405" y="6451372"/>
                <a:ext cx="1855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B19D1D-BE21-2543-92E2-29A586B4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405" y="6451372"/>
                <a:ext cx="1855701" cy="461665"/>
              </a:xfrm>
              <a:prstGeom prst="rect">
                <a:avLst/>
              </a:prstGeom>
              <a:blipFill>
                <a:blip r:embed="rId7"/>
                <a:stretch>
                  <a:fillRect l="-68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13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2CE0-0CF0-8741-8B59-4EBC0987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and mixed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100" dirty="0"/>
                  <a:t>Mixed second derivative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  <a:blipFill>
                <a:blip r:embed="rId2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93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2CE0-0CF0-8741-8B59-4EBC0987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and mixed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100" dirty="0"/>
                  <a:t>Mixed second derivative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  <a:blipFill>
                <a:blip r:embed="rId3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553941A-0E25-7445-A419-34CBA5CD862F}"/>
              </a:ext>
            </a:extLst>
          </p:cNvPr>
          <p:cNvSpPr/>
          <p:nvPr/>
        </p:nvSpPr>
        <p:spPr>
          <a:xfrm>
            <a:off x="4317357" y="3670274"/>
            <a:ext cx="2812648" cy="2818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94EF22-6FBD-CD43-B09E-34650B8EBF61}"/>
              </a:ext>
            </a:extLst>
          </p:cNvPr>
          <p:cNvCxnSpPr>
            <a:cxnSpLocks/>
          </p:cNvCxnSpPr>
          <p:nvPr/>
        </p:nvCxnSpPr>
        <p:spPr>
          <a:xfrm>
            <a:off x="5741043" y="3670274"/>
            <a:ext cx="0" cy="281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86FEFA-E9C6-4746-8496-B10EC636D488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4317357" y="5079492"/>
            <a:ext cx="28126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EA64187-4980-C249-965B-74EDCA610173}"/>
              </a:ext>
            </a:extLst>
          </p:cNvPr>
          <p:cNvSpPr/>
          <p:nvPr/>
        </p:nvSpPr>
        <p:spPr>
          <a:xfrm>
            <a:off x="5685953" y="503274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5B6583-57B9-F94E-B1EA-AF045123A455}"/>
              </a:ext>
            </a:extLst>
          </p:cNvPr>
          <p:cNvSpPr/>
          <p:nvPr/>
        </p:nvSpPr>
        <p:spPr>
          <a:xfrm>
            <a:off x="7076844" y="6435205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25E17C-1EDE-5C4F-AC6A-08BCAF6849EB}"/>
              </a:ext>
            </a:extLst>
          </p:cNvPr>
          <p:cNvSpPr/>
          <p:nvPr/>
        </p:nvSpPr>
        <p:spPr>
          <a:xfrm>
            <a:off x="4264192" y="3610982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3F4D87-6DCE-AF4E-AD6A-CE15C08255F3}"/>
              </a:ext>
            </a:extLst>
          </p:cNvPr>
          <p:cNvSpPr/>
          <p:nvPr/>
        </p:nvSpPr>
        <p:spPr>
          <a:xfrm>
            <a:off x="7067195" y="361291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3AB80-4F62-1F4D-9476-C5068F179D0D}"/>
              </a:ext>
            </a:extLst>
          </p:cNvPr>
          <p:cNvSpPr/>
          <p:nvPr/>
        </p:nvSpPr>
        <p:spPr>
          <a:xfrm>
            <a:off x="4256481" y="6450638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70F20-A388-174B-8129-F0E9397EB86B}"/>
                  </a:ext>
                </a:extLst>
              </p:cNvPr>
              <p:cNvSpPr txBox="1"/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70F20-A388-174B-8129-F0E9397EB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blipFill>
                <a:blip r:embed="rId4"/>
                <a:stretch>
                  <a:fillRect l="-109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C03CB-868E-824B-B296-D128F49A6757}"/>
                  </a:ext>
                </a:extLst>
              </p:cNvPr>
              <p:cNvSpPr txBox="1"/>
              <p:nvPr/>
            </p:nvSpPr>
            <p:spPr>
              <a:xfrm>
                <a:off x="7118030" y="3213774"/>
                <a:ext cx="2598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C03CB-868E-824B-B296-D128F49A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030" y="3213774"/>
                <a:ext cx="2598596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66933-72BC-A049-B056-65D60D809FDE}"/>
                  </a:ext>
                </a:extLst>
              </p:cNvPr>
              <p:cNvSpPr txBox="1"/>
              <p:nvPr/>
            </p:nvSpPr>
            <p:spPr>
              <a:xfrm>
                <a:off x="1773172" y="3208609"/>
                <a:ext cx="2598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66933-72BC-A049-B056-65D60D80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72" y="3208609"/>
                <a:ext cx="2598596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1C60C6-13EC-8D4D-AE7D-6F0A1D6639DF}"/>
                  </a:ext>
                </a:extLst>
              </p:cNvPr>
              <p:cNvSpPr txBox="1"/>
              <p:nvPr/>
            </p:nvSpPr>
            <p:spPr>
              <a:xfrm>
                <a:off x="7120240" y="6327382"/>
                <a:ext cx="2577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1C60C6-13EC-8D4D-AE7D-6F0A1D663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40" y="6327382"/>
                <a:ext cx="2577309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50B3E-C953-C34C-8BCA-DD63FC7ECAF7}"/>
                  </a:ext>
                </a:extLst>
              </p:cNvPr>
              <p:cNvSpPr txBox="1"/>
              <p:nvPr/>
            </p:nvSpPr>
            <p:spPr>
              <a:xfrm>
                <a:off x="1773172" y="6327382"/>
                <a:ext cx="2577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50B3E-C953-C34C-8BCA-DD63FC7EC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72" y="6327382"/>
                <a:ext cx="2577309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A97AD1-1798-924F-A6E3-B7F8539E1C9D}"/>
              </a:ext>
            </a:extLst>
          </p:cNvPr>
          <p:cNvCxnSpPr/>
          <p:nvPr/>
        </p:nvCxnSpPr>
        <p:spPr>
          <a:xfrm>
            <a:off x="4334719" y="3670274"/>
            <a:ext cx="28126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655953-821D-9B44-8E06-4ADD7860D60D}"/>
              </a:ext>
            </a:extLst>
          </p:cNvPr>
          <p:cNvCxnSpPr/>
          <p:nvPr/>
        </p:nvCxnSpPr>
        <p:spPr>
          <a:xfrm>
            <a:off x="4317357" y="6491737"/>
            <a:ext cx="28126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E06392-F763-C446-85D6-A07BFC364A88}"/>
                  </a:ext>
                </a:extLst>
              </p:cNvPr>
              <p:cNvSpPr txBox="1"/>
              <p:nvPr/>
            </p:nvSpPr>
            <p:spPr>
              <a:xfrm>
                <a:off x="4757064" y="3190417"/>
                <a:ext cx="1979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e-I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E06392-F763-C446-85D6-A07BFC36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064" y="3190417"/>
                <a:ext cx="1979644" cy="461665"/>
              </a:xfrm>
              <a:prstGeom prst="rect">
                <a:avLst/>
              </a:prstGeom>
              <a:blipFill>
                <a:blip r:embed="rId9"/>
                <a:stretch>
                  <a:fillRect l="-6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DDFA30-AB44-854E-886D-3E8BC003BD1D}"/>
                  </a:ext>
                </a:extLst>
              </p:cNvPr>
              <p:cNvSpPr txBox="1"/>
              <p:nvPr/>
            </p:nvSpPr>
            <p:spPr>
              <a:xfrm>
                <a:off x="4732616" y="6460418"/>
                <a:ext cx="1979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DDFA30-AB44-854E-886D-3E8BC003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616" y="6460418"/>
                <a:ext cx="1979644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E6F2D19-8DF9-7F45-9E62-1CEFDB65AE30}"/>
              </a:ext>
            </a:extLst>
          </p:cNvPr>
          <p:cNvSpPr/>
          <p:nvPr/>
        </p:nvSpPr>
        <p:spPr>
          <a:xfrm>
            <a:off x="5684574" y="3616484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5C8A30-2016-724F-896A-BD8E5A428D06}"/>
              </a:ext>
            </a:extLst>
          </p:cNvPr>
          <p:cNvSpPr/>
          <p:nvPr/>
        </p:nvSpPr>
        <p:spPr>
          <a:xfrm>
            <a:off x="5675889" y="643135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2CE0-0CF0-8741-8B59-4EBC0987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and mixed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100" dirty="0"/>
                  <a:t>Mixed second derivative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1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1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1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1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83719-5586-7D4C-9981-DEB0F69F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745"/>
                <a:ext cx="12192000" cy="2770773"/>
              </a:xfrm>
              <a:blipFill>
                <a:blip r:embed="rId3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553941A-0E25-7445-A419-34CBA5CD862F}"/>
              </a:ext>
            </a:extLst>
          </p:cNvPr>
          <p:cNvSpPr/>
          <p:nvPr/>
        </p:nvSpPr>
        <p:spPr>
          <a:xfrm>
            <a:off x="4317357" y="3670274"/>
            <a:ext cx="2812648" cy="2818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94EF22-6FBD-CD43-B09E-34650B8EBF61}"/>
              </a:ext>
            </a:extLst>
          </p:cNvPr>
          <p:cNvCxnSpPr>
            <a:cxnSpLocks/>
          </p:cNvCxnSpPr>
          <p:nvPr/>
        </p:nvCxnSpPr>
        <p:spPr>
          <a:xfrm>
            <a:off x="5741043" y="3670274"/>
            <a:ext cx="0" cy="281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86FEFA-E9C6-4746-8496-B10EC636D488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4317357" y="5079492"/>
            <a:ext cx="28126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EA64187-4980-C249-965B-74EDCA610173}"/>
              </a:ext>
            </a:extLst>
          </p:cNvPr>
          <p:cNvSpPr/>
          <p:nvPr/>
        </p:nvSpPr>
        <p:spPr>
          <a:xfrm>
            <a:off x="5685953" y="503274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25E17C-1EDE-5C4F-AC6A-08BCAF6849EB}"/>
              </a:ext>
            </a:extLst>
          </p:cNvPr>
          <p:cNvSpPr/>
          <p:nvPr/>
        </p:nvSpPr>
        <p:spPr>
          <a:xfrm>
            <a:off x="4264192" y="3610982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3AB80-4F62-1F4D-9476-C5068F179D0D}"/>
              </a:ext>
            </a:extLst>
          </p:cNvPr>
          <p:cNvSpPr/>
          <p:nvPr/>
        </p:nvSpPr>
        <p:spPr>
          <a:xfrm>
            <a:off x="4256481" y="6450638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70F20-A388-174B-8129-F0E9397EB86B}"/>
                  </a:ext>
                </a:extLst>
              </p:cNvPr>
              <p:cNvSpPr txBox="1"/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70F20-A388-174B-8129-F0E9397EB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53" y="4594451"/>
                <a:ext cx="1151405" cy="461665"/>
              </a:xfrm>
              <a:prstGeom prst="rect">
                <a:avLst/>
              </a:prstGeom>
              <a:blipFill>
                <a:blip r:embed="rId4"/>
                <a:stretch>
                  <a:fillRect l="-109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C03CB-868E-824B-B296-D128F49A6757}"/>
                  </a:ext>
                </a:extLst>
              </p:cNvPr>
              <p:cNvSpPr txBox="1"/>
              <p:nvPr/>
            </p:nvSpPr>
            <p:spPr>
              <a:xfrm>
                <a:off x="7118030" y="3213774"/>
                <a:ext cx="2598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C03CB-868E-824B-B296-D128F49A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030" y="3213774"/>
                <a:ext cx="2598596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66933-72BC-A049-B056-65D60D809FDE}"/>
                  </a:ext>
                </a:extLst>
              </p:cNvPr>
              <p:cNvSpPr txBox="1"/>
              <p:nvPr/>
            </p:nvSpPr>
            <p:spPr>
              <a:xfrm>
                <a:off x="1773172" y="3208609"/>
                <a:ext cx="2598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66933-72BC-A049-B056-65D60D80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72" y="3208609"/>
                <a:ext cx="2598596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1C60C6-13EC-8D4D-AE7D-6F0A1D6639DF}"/>
                  </a:ext>
                </a:extLst>
              </p:cNvPr>
              <p:cNvSpPr txBox="1"/>
              <p:nvPr/>
            </p:nvSpPr>
            <p:spPr>
              <a:xfrm>
                <a:off x="7120240" y="6327382"/>
                <a:ext cx="2577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1C60C6-13EC-8D4D-AE7D-6F0A1D663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40" y="6327382"/>
                <a:ext cx="2577309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50B3E-C953-C34C-8BCA-DD63FC7ECAF7}"/>
                  </a:ext>
                </a:extLst>
              </p:cNvPr>
              <p:cNvSpPr txBox="1"/>
              <p:nvPr/>
            </p:nvSpPr>
            <p:spPr>
              <a:xfrm>
                <a:off x="1773172" y="6327382"/>
                <a:ext cx="2577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50B3E-C953-C34C-8BCA-DD63FC7EC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72" y="6327382"/>
                <a:ext cx="2577309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A97AD1-1798-924F-A6E3-B7F8539E1C9D}"/>
              </a:ext>
            </a:extLst>
          </p:cNvPr>
          <p:cNvCxnSpPr>
            <a:cxnSpLocks/>
          </p:cNvCxnSpPr>
          <p:nvPr/>
        </p:nvCxnSpPr>
        <p:spPr>
          <a:xfrm flipV="1">
            <a:off x="7118030" y="3642558"/>
            <a:ext cx="27127" cy="28879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655953-821D-9B44-8E06-4ADD7860D60D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4317357" y="3718559"/>
            <a:ext cx="623" cy="27731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B3F4D87-6DCE-AF4E-AD6A-CE15C08255F3}"/>
              </a:ext>
            </a:extLst>
          </p:cNvPr>
          <p:cNvSpPr/>
          <p:nvPr/>
        </p:nvSpPr>
        <p:spPr>
          <a:xfrm>
            <a:off x="7067195" y="361291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5B6583-57B9-F94E-B1EA-AF045123A455}"/>
              </a:ext>
            </a:extLst>
          </p:cNvPr>
          <p:cNvSpPr/>
          <p:nvPr/>
        </p:nvSpPr>
        <p:spPr>
          <a:xfrm>
            <a:off x="7076844" y="6435205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B8B476-7790-B946-ACFD-D27DE81742F2}"/>
                  </a:ext>
                </a:extLst>
              </p:cNvPr>
              <p:cNvSpPr txBox="1"/>
              <p:nvPr/>
            </p:nvSpPr>
            <p:spPr>
              <a:xfrm>
                <a:off x="7077023" y="4624863"/>
                <a:ext cx="19756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B8B476-7790-B946-ACFD-D27DE8174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23" y="4624863"/>
                <a:ext cx="1975669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9D679C-B950-B849-8E93-DF4AC91306F6}"/>
                  </a:ext>
                </a:extLst>
              </p:cNvPr>
              <p:cNvSpPr txBox="1"/>
              <p:nvPr/>
            </p:nvSpPr>
            <p:spPr>
              <a:xfrm>
                <a:off x="2394670" y="4627606"/>
                <a:ext cx="19756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9D679C-B950-B849-8E93-DF4AC9130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670" y="4627606"/>
                <a:ext cx="1975669" cy="461665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E80990B5-BC80-264F-AA74-4B1851B63617}"/>
              </a:ext>
            </a:extLst>
          </p:cNvPr>
          <p:cNvSpPr/>
          <p:nvPr/>
        </p:nvSpPr>
        <p:spPr>
          <a:xfrm>
            <a:off x="7064242" y="5032740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42EF98-220C-764C-BC60-07D99EC1B174}"/>
              </a:ext>
            </a:extLst>
          </p:cNvPr>
          <p:cNvSpPr/>
          <p:nvPr/>
        </p:nvSpPr>
        <p:spPr>
          <a:xfrm>
            <a:off x="4248417" y="5039058"/>
            <a:ext cx="107576" cy="107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F960-40B6-524B-9B45-04BC905A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Final comments on numerical integration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D7071-4D1C-FB48-B8EB-8C4E35C30B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188" y="1560822"/>
                <a:ext cx="8068236" cy="47706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Taking derivatives of noisy data </a:t>
                </a:r>
                <a:r>
                  <a:rPr lang="en-US" dirty="0">
                    <a:solidFill>
                      <a:srgbClr val="FF0000"/>
                    </a:solidFill>
                  </a:rPr>
                  <a:t>makes the noise worse!</a:t>
                </a:r>
              </a:p>
              <a:p>
                <a:pPr lvl="1"/>
                <a:r>
                  <a:rPr lang="en-US" dirty="0"/>
                  <a:t>Fit to a smooth curve and take the derivative of that</a:t>
                </a:r>
              </a:p>
              <a:p>
                <a:pPr lvl="1"/>
                <a:r>
                  <a:rPr lang="en-US" dirty="0"/>
                  <a:t>Smooth the data, e.g., with a Fourier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treat data on uneven grids with the same strategy as before, taking into account the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between points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D7071-4D1C-FB48-B8EB-8C4E35C30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188" y="1560822"/>
                <a:ext cx="8068236" cy="4770696"/>
              </a:xfrm>
              <a:blipFill>
                <a:blip r:embed="rId2"/>
                <a:stretch>
                  <a:fillRect l="-125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65ADBA-C93C-E549-ABEC-3EADDFBD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76" y="1153459"/>
            <a:ext cx="3236259" cy="55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6D8E-F474-F640-A957-0F78639E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Numerical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97C68-83F5-C84E-AE8A-883F48BA8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224" y="1034241"/>
            <a:ext cx="6938682" cy="5698510"/>
          </a:xfrm>
        </p:spPr>
      </p:pic>
    </p:spTree>
    <p:extLst>
      <p:ext uri="{BB962C8B-B14F-4D97-AF65-F5344CB8AC3E}">
        <p14:creationId xmlns:p14="http://schemas.microsoft.com/office/powerpoint/2010/main" val="425736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8F42-7124-3543-BB60-F8E1A1D7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Gridded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B57C0EB-4161-544D-8DC9-99538DE5B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6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Discretized data is represented at a finite number of locations</a:t>
                </a:r>
              </a:p>
              <a:p>
                <a:pPr lvl="1"/>
                <a:r>
                  <a:rPr lang="en-US" dirty="0"/>
                  <a:t>Integer subscripts are used to denote the position (index) on the grid</a:t>
                </a:r>
              </a:p>
              <a:p>
                <a:pPr lvl="1"/>
                <a:r>
                  <a:rPr lang="en-US" dirty="0"/>
                  <a:t>Structured/regular: spacing is constant (or not)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Data is known only at the grid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B57C0EB-4161-544D-8DC9-99538DE5B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6540"/>
              </a:xfrm>
              <a:blipFill>
                <a:blip r:embed="rId2"/>
                <a:stretch>
                  <a:fillRect l="-965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3AD91FC-1A9A-EB4A-840F-E3FCED77691E}"/>
              </a:ext>
            </a:extLst>
          </p:cNvPr>
          <p:cNvGrpSpPr/>
          <p:nvPr/>
        </p:nvGrpSpPr>
        <p:grpSpPr>
          <a:xfrm>
            <a:off x="681317" y="3056965"/>
            <a:ext cx="9865111" cy="2890807"/>
            <a:chOff x="681317" y="3056965"/>
            <a:chExt cx="9865111" cy="289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79E89C-873D-7548-BBD8-262D25DBE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3" t="11703" r="7959" b="27350"/>
            <a:stretch/>
          </p:blipFill>
          <p:spPr>
            <a:xfrm>
              <a:off x="681317" y="3056965"/>
              <a:ext cx="9865111" cy="21369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E43154-A837-484C-A6F1-4AFFA723A616}"/>
                    </a:ext>
                  </a:extLst>
                </p:cNvPr>
                <p:cNvSpPr txBox="1"/>
                <p:nvPr/>
              </p:nvSpPr>
              <p:spPr>
                <a:xfrm>
                  <a:off x="6041781" y="5099326"/>
                  <a:ext cx="433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E43154-A837-484C-A6F1-4AFFA723A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781" y="5099326"/>
                  <a:ext cx="4333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9B481-8986-934E-B3E1-1DE9932BEB84}"/>
                    </a:ext>
                  </a:extLst>
                </p:cNvPr>
                <p:cNvSpPr txBox="1"/>
                <p:nvPr/>
              </p:nvSpPr>
              <p:spPr>
                <a:xfrm>
                  <a:off x="7216158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9B481-8986-934E-B3E1-1DE9932BE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158" y="5099326"/>
                  <a:ext cx="65299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9C2E1F2-2173-6348-B1A8-173C4E3FA926}"/>
                    </a:ext>
                  </a:extLst>
                </p:cNvPr>
                <p:cNvSpPr txBox="1"/>
                <p:nvPr/>
              </p:nvSpPr>
              <p:spPr>
                <a:xfrm>
                  <a:off x="8381570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9C2E1F2-2173-6348-B1A8-173C4E3FA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570" y="5099326"/>
                  <a:ext cx="6529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1BCE33B-223D-AA44-A78D-0E5E486A53E3}"/>
                    </a:ext>
                  </a:extLst>
                </p:cNvPr>
                <p:cNvSpPr txBox="1"/>
                <p:nvPr/>
              </p:nvSpPr>
              <p:spPr>
                <a:xfrm>
                  <a:off x="9546982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1BCE33B-223D-AA44-A78D-0E5E486A5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6982" y="5099326"/>
                  <a:ext cx="6529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6CAC91-FDF5-1240-8F75-3D60151074E7}"/>
                    </a:ext>
                  </a:extLst>
                </p:cNvPr>
                <p:cNvSpPr txBox="1"/>
                <p:nvPr/>
              </p:nvSpPr>
              <p:spPr>
                <a:xfrm>
                  <a:off x="4876369" y="5099977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6CAC91-FDF5-1240-8F75-3D6015107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69" y="5099977"/>
                  <a:ext cx="65299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815497-07EA-8143-9027-5D82E598D346}"/>
                    </a:ext>
                  </a:extLst>
                </p:cNvPr>
                <p:cNvSpPr txBox="1"/>
                <p:nvPr/>
              </p:nvSpPr>
              <p:spPr>
                <a:xfrm>
                  <a:off x="3710957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815497-07EA-8143-9027-5D82E598D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0957" y="5099326"/>
                  <a:ext cx="6529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DC4DD2-E511-4045-9899-B3669F1254FB}"/>
                    </a:ext>
                  </a:extLst>
                </p:cNvPr>
                <p:cNvSpPr txBox="1"/>
                <p:nvPr/>
              </p:nvSpPr>
              <p:spPr>
                <a:xfrm>
                  <a:off x="2545545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CDC4DD2-E511-4045-9899-B3669F125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5545" y="5099326"/>
                  <a:ext cx="65299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6045BC-6C70-364D-8782-7D68558093EB}"/>
                    </a:ext>
                  </a:extLst>
                </p:cNvPr>
                <p:cNvSpPr txBox="1"/>
                <p:nvPr/>
              </p:nvSpPr>
              <p:spPr>
                <a:xfrm>
                  <a:off x="1380133" y="5099326"/>
                  <a:ext cx="652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6045BC-6C70-364D-8782-7D6855809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133" y="5099326"/>
                  <a:ext cx="65299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600B4A0B-CCD9-154F-A4AA-4E6393622220}"/>
                </a:ext>
              </a:extLst>
            </p:cNvPr>
            <p:cNvSpPr/>
            <p:nvPr/>
          </p:nvSpPr>
          <p:spPr>
            <a:xfrm rot="16200000">
              <a:off x="5546638" y="4959283"/>
              <a:ext cx="188258" cy="1165408"/>
            </a:xfrm>
            <a:prstGeom prst="leftBrace">
              <a:avLst>
                <a:gd name="adj1" fmla="val 2771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659BBF0-7FFB-8248-BEB4-E3FA01CE6608}"/>
                    </a:ext>
                  </a:extLst>
                </p:cNvPr>
                <p:cNvSpPr txBox="1"/>
                <p:nvPr/>
              </p:nvSpPr>
              <p:spPr>
                <a:xfrm>
                  <a:off x="5387845" y="5578440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659BBF0-7FFB-8248-BEB4-E3FA01CE6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845" y="5578440"/>
                  <a:ext cx="5058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4286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1DF57-A5E9-B744-926A-E048292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1" y="1201270"/>
            <a:ext cx="5204385" cy="4944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BE0C2-AC7F-8742-95E9-3066CC3E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Basic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33D1-32CA-0D4A-990A-088B4A31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201270"/>
            <a:ext cx="6736465" cy="565673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Quadrature rule: </a:t>
            </a:r>
            <a:r>
              <a:rPr lang="en-US" dirty="0"/>
              <a:t>method that represents the integral as a (weighted) sum at a discrete number of points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Newton-Cotes quadrature: </a:t>
            </a:r>
            <a:r>
              <a:rPr lang="en-US" dirty="0"/>
              <a:t>Fixed spacing between points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Discretize: Break up the interval into sub- intervals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Approximate the area under the curve in a subinterval by a simple polygon (rectangle, trapezoid) or a simple function (polynomial)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Sum the areas of the subintervals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Converge the integral by making more and more subintervals or using a more sophisticated weighting method.</a:t>
            </a:r>
          </a:p>
        </p:txBody>
      </p:sp>
    </p:spTree>
    <p:extLst>
      <p:ext uri="{BB962C8B-B14F-4D97-AF65-F5344CB8AC3E}">
        <p14:creationId xmlns:p14="http://schemas.microsoft.com/office/powerpoint/2010/main" val="58612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A05C-4758-BD49-828B-F5F2AEBA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Approach 1: Midpoint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5D4EA-D58B-6045-A8A9-A656C76DA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009" y="1325563"/>
                <a:ext cx="11065398" cy="4351338"/>
              </a:xfrm>
            </p:spPr>
            <p:txBody>
              <a:bodyPr/>
              <a:lstStyle/>
              <a:p>
                <a:r>
                  <a:rPr lang="en-US" dirty="0"/>
                  <a:t>Approximate the area as rectangles with height equal to the midpoint of the subinterval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+1/2</m:t>
                    </m:r>
                  </m:oMath>
                </a14:m>
                <a:r>
                  <a:rPr lang="en-US" dirty="0"/>
                  <a:t>) and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5D4EA-D58B-6045-A8A9-A656C76DA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009" y="1325563"/>
                <a:ext cx="11065398" cy="4351338"/>
              </a:xfrm>
              <a:blipFill>
                <a:blip r:embed="rId3"/>
                <a:stretch>
                  <a:fillRect l="-91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FBDFD8-1B8A-4D4D-A803-EDD3371A9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8"/>
          <a:stretch/>
        </p:blipFill>
        <p:spPr>
          <a:xfrm>
            <a:off x="2912839" y="2245489"/>
            <a:ext cx="6026212" cy="4612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C2EC2-1005-CA4B-90CD-CEA850706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2" t="21454" b="4814"/>
          <a:stretch/>
        </p:blipFill>
        <p:spPr>
          <a:xfrm>
            <a:off x="3266639" y="3255625"/>
            <a:ext cx="5959664" cy="3602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0F669-E1C7-FD47-A873-3B09DC39A928}"/>
                  </a:ext>
                </a:extLst>
              </p:cNvPr>
              <p:cNvSpPr txBox="1"/>
              <p:nvPr/>
            </p:nvSpPr>
            <p:spPr>
              <a:xfrm rot="16200000">
                <a:off x="2658820" y="4629874"/>
                <a:ext cx="86183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0F669-E1C7-FD47-A873-3B09DC39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58820" y="4629874"/>
                <a:ext cx="861839" cy="461665"/>
              </a:xfrm>
              <a:prstGeom prst="rect">
                <a:avLst/>
              </a:prstGeom>
              <a:blipFill>
                <a:blip r:embed="rId5"/>
                <a:stretch>
                  <a:fillRect r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4A045-5A56-AD43-837C-F17A67804070}"/>
                  </a:ext>
                </a:extLst>
              </p:cNvPr>
              <p:cNvSpPr txBox="1"/>
              <p:nvPr/>
            </p:nvSpPr>
            <p:spPr>
              <a:xfrm>
                <a:off x="5863509" y="649944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4A045-5A56-AD43-837C-F17A6780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09" y="649944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534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B1FC-6FEB-9A44-93D5-45690801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Approach 2: Trapezoid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F4D3-0C51-944F-9009-3C81A8997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325563"/>
            <a:ext cx="10821365" cy="4351338"/>
          </a:xfrm>
        </p:spPr>
        <p:txBody>
          <a:bodyPr/>
          <a:lstStyle/>
          <a:p>
            <a:r>
              <a:rPr lang="en-US" dirty="0"/>
              <a:t>Area of subintervals approximated as a trapezoid with subinterval endpoints on the curve.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B9252-89EC-E846-AEDE-3883D52C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25" y="2912753"/>
            <a:ext cx="6342529" cy="400412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5A83505-2E10-BE48-B691-E695C9724205}"/>
              </a:ext>
            </a:extLst>
          </p:cNvPr>
          <p:cNvSpPr/>
          <p:nvPr/>
        </p:nvSpPr>
        <p:spPr>
          <a:xfrm>
            <a:off x="9841324" y="2891046"/>
            <a:ext cx="1066799" cy="3526164"/>
          </a:xfrm>
          <a:custGeom>
            <a:avLst/>
            <a:gdLst>
              <a:gd name="connsiteX0" fmla="*/ 1604682 w 1604682"/>
              <a:gd name="connsiteY0" fmla="*/ 0 h 2814917"/>
              <a:gd name="connsiteX1" fmla="*/ 1595717 w 1604682"/>
              <a:gd name="connsiteY1" fmla="*/ 2814917 h 2814917"/>
              <a:gd name="connsiteX2" fmla="*/ 53788 w 1604682"/>
              <a:gd name="connsiteY2" fmla="*/ 2805953 h 2814917"/>
              <a:gd name="connsiteX3" fmla="*/ 0 w 1604682"/>
              <a:gd name="connsiteY3" fmla="*/ 627529 h 2814917"/>
              <a:gd name="connsiteX4" fmla="*/ 1604682 w 1604682"/>
              <a:gd name="connsiteY4" fmla="*/ 0 h 2814917"/>
              <a:gd name="connsiteX0" fmla="*/ 1568823 w 1568823"/>
              <a:gd name="connsiteY0" fmla="*/ 0 h 2814917"/>
              <a:gd name="connsiteX1" fmla="*/ 1559858 w 1568823"/>
              <a:gd name="connsiteY1" fmla="*/ 2814917 h 2814917"/>
              <a:gd name="connsiteX2" fmla="*/ 17929 w 1568823"/>
              <a:gd name="connsiteY2" fmla="*/ 2805953 h 2814917"/>
              <a:gd name="connsiteX3" fmla="*/ 0 w 1568823"/>
              <a:gd name="connsiteY3" fmla="*/ 645459 h 2814917"/>
              <a:gd name="connsiteX4" fmla="*/ 1568823 w 1568823"/>
              <a:gd name="connsiteY4" fmla="*/ 0 h 281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823" h="2814917">
                <a:moveTo>
                  <a:pt x="1568823" y="0"/>
                </a:moveTo>
                <a:cubicBezTo>
                  <a:pt x="1565835" y="938306"/>
                  <a:pt x="1562846" y="1876611"/>
                  <a:pt x="1559858" y="2814917"/>
                </a:cubicBezTo>
                <a:lnTo>
                  <a:pt x="17929" y="2805953"/>
                </a:lnTo>
                <a:lnTo>
                  <a:pt x="0" y="645459"/>
                </a:lnTo>
                <a:lnTo>
                  <a:pt x="1568823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52B68-7296-A746-95CE-5D4C83793A32}"/>
                  </a:ext>
                </a:extLst>
              </p:cNvPr>
              <p:cNvSpPr txBox="1"/>
              <p:nvPr/>
            </p:nvSpPr>
            <p:spPr>
              <a:xfrm>
                <a:off x="9358216" y="4707028"/>
                <a:ext cx="5710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52B68-7296-A746-95CE-5D4C83793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216" y="4707028"/>
                <a:ext cx="571054" cy="584775"/>
              </a:xfrm>
              <a:prstGeom prst="rect">
                <a:avLst/>
              </a:prstGeom>
              <a:blipFill>
                <a:blip r:embed="rId4"/>
                <a:stretch>
                  <a:fillRect l="-869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8BEE257-E10C-584A-9CC4-9BD4A8FA146B}"/>
                  </a:ext>
                </a:extLst>
              </p:cNvPr>
              <p:cNvSpPr txBox="1"/>
              <p:nvPr/>
            </p:nvSpPr>
            <p:spPr>
              <a:xfrm>
                <a:off x="10909110" y="4707028"/>
                <a:ext cx="962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8BEE257-E10C-584A-9CC4-9BD4A8FA1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10" y="4707028"/>
                <a:ext cx="962186" cy="584775"/>
              </a:xfrm>
              <a:prstGeom prst="rect">
                <a:avLst/>
              </a:prstGeom>
              <a:blipFill>
                <a:blip r:embed="rId5"/>
                <a:stretch>
                  <a:fillRect l="-389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5DF6E6E-4096-DE40-9B86-59DA34F20AE2}"/>
                  </a:ext>
                </a:extLst>
              </p:cNvPr>
              <p:cNvSpPr txBox="1"/>
              <p:nvPr/>
            </p:nvSpPr>
            <p:spPr>
              <a:xfrm>
                <a:off x="9998851" y="6332100"/>
                <a:ext cx="7517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5DF6E6E-4096-DE40-9B86-59DA34F2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851" y="6332100"/>
                <a:ext cx="75174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54E483-6FE4-5146-BA29-4DD2A627A130}"/>
                  </a:ext>
                </a:extLst>
              </p:cNvPr>
              <p:cNvSpPr txBox="1"/>
              <p:nvPr/>
            </p:nvSpPr>
            <p:spPr>
              <a:xfrm>
                <a:off x="5584089" y="6511557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54E483-6FE4-5146-BA29-4DD2A627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89" y="6511557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ECC09F-8F1A-9841-8CE0-4F067F461231}"/>
                  </a:ext>
                </a:extLst>
              </p:cNvPr>
              <p:cNvSpPr txBox="1"/>
              <p:nvPr/>
            </p:nvSpPr>
            <p:spPr>
              <a:xfrm rot="16200000">
                <a:off x="2211751" y="4630051"/>
                <a:ext cx="86183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ECC09F-8F1A-9841-8CE0-4F067F461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11751" y="4630051"/>
                <a:ext cx="861839" cy="461665"/>
              </a:xfrm>
              <a:prstGeom prst="rect">
                <a:avLst/>
              </a:prstGeom>
              <a:blipFill>
                <a:blip r:embed="rId8"/>
                <a:stretch>
                  <a:fillRect r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E4029-F09A-354F-8C75-10D06397983A}"/>
                  </a:ext>
                </a:extLst>
              </p:cNvPr>
              <p:cNvSpPr txBox="1"/>
              <p:nvPr/>
            </p:nvSpPr>
            <p:spPr>
              <a:xfrm>
                <a:off x="9365830" y="2180856"/>
                <a:ext cx="2456250" cy="79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E4029-F09A-354F-8C75-10D06397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830" y="2180856"/>
                <a:ext cx="2456250" cy="792076"/>
              </a:xfrm>
              <a:prstGeom prst="rect">
                <a:avLst/>
              </a:prstGeom>
              <a:blipFill>
                <a:blip r:embed="rId9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404BD5-98EB-B54D-869B-FD5C9DE68A74}"/>
                  </a:ext>
                </a:extLst>
              </p:cNvPr>
              <p:cNvSpPr txBox="1"/>
              <p:nvPr/>
            </p:nvSpPr>
            <p:spPr>
              <a:xfrm>
                <a:off x="3633586" y="2054604"/>
                <a:ext cx="4327403" cy="104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f>
                                    <m:fPr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404BD5-98EB-B54D-869B-FD5C9DE6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86" y="2054604"/>
                <a:ext cx="4327403" cy="1044581"/>
              </a:xfrm>
              <a:prstGeom prst="rect">
                <a:avLst/>
              </a:prstGeom>
              <a:blipFill>
                <a:blip r:embed="rId10"/>
                <a:stretch>
                  <a:fillRect l="-23977" t="-116867" b="-179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10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1F8F-3AA4-9E4B-B6BD-7EAF4373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more accurate technique: Simpson’s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914158-0A9D-5D47-8FF6-BD7EC5B87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Approximate area of each subinterval by area under a parabola passing through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914158-0A9D-5D47-8FF6-BD7EC5B87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CB84CD-6D69-DF47-B2AE-009AE11C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247" y="2372224"/>
            <a:ext cx="6326094" cy="44857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290BF-5A00-EB46-BBC5-ADB0113E2C66}"/>
              </a:ext>
            </a:extLst>
          </p:cNvPr>
          <p:cNvCxnSpPr/>
          <p:nvPr/>
        </p:nvCxnSpPr>
        <p:spPr>
          <a:xfrm flipH="1">
            <a:off x="5002306" y="3487271"/>
            <a:ext cx="2940423" cy="22411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53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1F8F-3AA4-9E4B-B6BD-7EAF4373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more accurate technique: Simpson’s Rule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64E148-530A-FC4A-806B-FA518A0D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745" y="1143649"/>
            <a:ext cx="9239470" cy="1196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B84CD-6D69-DF47-B2AE-009AE11C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47" y="2372224"/>
            <a:ext cx="6326094" cy="44857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290BF-5A00-EB46-BBC5-ADB0113E2C66}"/>
              </a:ext>
            </a:extLst>
          </p:cNvPr>
          <p:cNvCxnSpPr/>
          <p:nvPr/>
        </p:nvCxnSpPr>
        <p:spPr>
          <a:xfrm flipH="1">
            <a:off x="5002306" y="3487271"/>
            <a:ext cx="2940423" cy="22411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1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AB8-A72E-9244-86B2-A98B7BD1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Simpson’s rule come from?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DA5AB-6DB5-3D48-96F9-23213C23D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792" y="1325563"/>
                <a:ext cx="11914208" cy="5532437"/>
              </a:xfrm>
            </p:spPr>
            <p:txBody>
              <a:bodyPr/>
              <a:lstStyle/>
              <a:p>
                <a:r>
                  <a:rPr lang="en-US" dirty="0"/>
                  <a:t>Consider the parabolic curve: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We require it passes through the endpoints and midpoint of our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DA5AB-6DB5-3D48-96F9-23213C23D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792" y="1325563"/>
                <a:ext cx="11914208" cy="5532437"/>
              </a:xfrm>
              <a:blipFill>
                <a:blip r:embed="rId2"/>
                <a:stretch>
                  <a:fillRect l="-852" t="-1602" r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72DB4D-348A-394C-86D7-08B9E84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46" y="5144246"/>
            <a:ext cx="12200446" cy="1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0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AB8-A72E-9244-86B2-A98B7BD1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Where does Simpson’s rule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DA5AB-6DB5-3D48-96F9-23213C23D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8071"/>
                <a:ext cx="10515600" cy="4924799"/>
              </a:xfrm>
            </p:spPr>
            <p:txBody>
              <a:bodyPr/>
              <a:lstStyle/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Integrate over the subinterval: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DA5AB-6DB5-3D48-96F9-23213C23D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8071"/>
                <a:ext cx="10515600" cy="4924799"/>
              </a:xfrm>
              <a:blipFill>
                <a:blip r:embed="rId2"/>
                <a:stretch>
                  <a:fillRect l="-965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72DB4D-348A-394C-86D7-08B9E84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46" y="2240021"/>
            <a:ext cx="12200446" cy="123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0F6C-4BC2-B14A-B28B-61B824D4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869" y="4757270"/>
            <a:ext cx="9199993" cy="13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61B2-552E-824D-9DC3-DE922329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errors in the three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B42FCE-142E-A34B-BAFC-D06DFCE5A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348" b="49705"/>
          <a:stretch/>
        </p:blipFill>
        <p:spPr>
          <a:xfrm>
            <a:off x="0" y="2376941"/>
            <a:ext cx="4405893" cy="366504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9C4ECD-49B3-BD45-92DB-9A5AB2ED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2" b="49705"/>
          <a:stretch/>
        </p:blipFill>
        <p:spPr>
          <a:xfrm>
            <a:off x="3688452" y="2376941"/>
            <a:ext cx="4407343" cy="366504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332AEEF-24FA-DF40-824E-B5D7FDEFC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1" t="50295" r="25360"/>
          <a:stretch/>
        </p:blipFill>
        <p:spPr>
          <a:xfrm>
            <a:off x="7708957" y="2324853"/>
            <a:ext cx="4483043" cy="3717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941E6-DED9-6445-963D-240B8C06563B}"/>
              </a:ext>
            </a:extLst>
          </p:cNvPr>
          <p:cNvSpPr txBox="1"/>
          <p:nvPr/>
        </p:nvSpPr>
        <p:spPr>
          <a:xfrm>
            <a:off x="995423" y="1740077"/>
            <a:ext cx="172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Midpoint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A3381-37E1-AE41-9990-92D796921A4E}"/>
              </a:ext>
            </a:extLst>
          </p:cNvPr>
          <p:cNvSpPr txBox="1"/>
          <p:nvPr/>
        </p:nvSpPr>
        <p:spPr>
          <a:xfrm>
            <a:off x="4836417" y="1740077"/>
            <a:ext cx="178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Trapezoid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29033-D004-3F4E-88FE-BA425C925C92}"/>
              </a:ext>
            </a:extLst>
          </p:cNvPr>
          <p:cNvSpPr txBox="1"/>
          <p:nvPr/>
        </p:nvSpPr>
        <p:spPr>
          <a:xfrm>
            <a:off x="8906140" y="1740077"/>
            <a:ext cx="1604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7A25E-2429-334C-8430-7A737B0069FF}"/>
              </a:ext>
            </a:extLst>
          </p:cNvPr>
          <p:cNvSpPr txBox="1"/>
          <p:nvPr/>
        </p:nvSpPr>
        <p:spPr>
          <a:xfrm>
            <a:off x="1143170" y="6094072"/>
            <a:ext cx="990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the Simpson's rule we need half of the slabs we need in the Trapezoid rule</a:t>
            </a:r>
          </a:p>
        </p:txBody>
      </p:sp>
    </p:spTree>
    <p:extLst>
      <p:ext uri="{BB962C8B-B14F-4D97-AF65-F5344CB8AC3E}">
        <p14:creationId xmlns:p14="http://schemas.microsoft.com/office/powerpoint/2010/main" val="251387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2430-9285-F544-84A6-197E4937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errors of the three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C452-2646-AE4C-B05B-85F4874BA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852230" cy="5532437"/>
          </a:xfrm>
        </p:spPr>
        <p:txBody>
          <a:bodyPr/>
          <a:lstStyle/>
          <a:p>
            <a:r>
              <a:rPr lang="en-US" dirty="0"/>
              <a:t>The error in the midpoint and trapezoid methods go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error in the Simpson’s method goes as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366ED1-685D-0B45-9AE0-B2BE367831F9}"/>
                  </a:ext>
                </a:extLst>
              </p:cNvPr>
              <p:cNvSpPr txBox="1"/>
              <p:nvPr/>
            </p:nvSpPr>
            <p:spPr>
              <a:xfrm>
                <a:off x="2777059" y="2297424"/>
                <a:ext cx="7272055" cy="1304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366ED1-685D-0B45-9AE0-B2BE3678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59" y="2297424"/>
                <a:ext cx="7272055" cy="1304268"/>
              </a:xfrm>
              <a:prstGeom prst="rect">
                <a:avLst/>
              </a:prstGeom>
              <a:blipFill>
                <a:blip r:embed="rId2"/>
                <a:stretch>
                  <a:fillRect l="-18150" t="-120192" b="-18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D49093-340B-D746-881A-B3B9DAE79D83}"/>
                  </a:ext>
                </a:extLst>
              </p:cNvPr>
              <p:cNvSpPr txBox="1"/>
              <p:nvPr/>
            </p:nvSpPr>
            <p:spPr>
              <a:xfrm>
                <a:off x="1831992" y="4783321"/>
                <a:ext cx="9162188" cy="132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D49093-340B-D746-881A-B3B9DAE7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992" y="4783321"/>
                <a:ext cx="9162188" cy="1321387"/>
              </a:xfrm>
              <a:prstGeom prst="rect">
                <a:avLst/>
              </a:prstGeom>
              <a:blipFill>
                <a:blip r:embed="rId3"/>
                <a:stretch>
                  <a:fillRect l="-14820" t="-118095" b="-18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53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6FC9C8-CC66-0742-8E33-AD32D73E2F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6770" y="0"/>
                <a:ext cx="11852476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Example, calculating  the integral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6FC9C8-CC66-0742-8E33-AD32D73E2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6770" y="0"/>
                <a:ext cx="11852476" cy="1325563"/>
              </a:xfrm>
              <a:blipFill>
                <a:blip r:embed="rId2"/>
                <a:stretch>
                  <a:fillRect l="-1818" r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A2AA-B530-7348-B2C1-6DA1AD544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0" y="1325562"/>
            <a:ext cx="11852476" cy="1058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Defining the numerical integrators: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3CE-8F11-1A49-82D9-869A86E24E7B}"/>
              </a:ext>
            </a:extLst>
          </p:cNvPr>
          <p:cNvSpPr txBox="1"/>
          <p:nvPr/>
        </p:nvSpPr>
        <p:spPr>
          <a:xfrm>
            <a:off x="196770" y="1854973"/>
            <a:ext cx="5604076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def </a:t>
            </a:r>
            <a:r>
              <a:rPr lang="en-US" sz="2000" dirty="0" err="1"/>
              <a:t>I_trapezoind</a:t>
            </a:r>
            <a:r>
              <a:rPr lang="en-US" sz="2000" dirty="0"/>
              <a:t>(x):</a:t>
            </a:r>
          </a:p>
          <a:p>
            <a:r>
              <a:rPr lang="en-US" sz="2000" dirty="0"/>
              <a:t>        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# number of bins, one less than number of points</a:t>
            </a:r>
          </a:p>
          <a:p>
            <a:r>
              <a:rPr lang="en-US" sz="2000" dirty="0"/>
              <a:t>    N = </a:t>
            </a:r>
            <a:r>
              <a:rPr lang="en-US" sz="2000" dirty="0" err="1"/>
              <a:t>len</a:t>
            </a:r>
            <a:r>
              <a:rPr lang="en-US" sz="2000" dirty="0"/>
              <a:t>(x)-1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I = 0.0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# loop over bins</a:t>
            </a:r>
          </a:p>
          <a:p>
            <a:r>
              <a:rPr lang="en-US" sz="2000" dirty="0"/>
              <a:t>    for n in range(N):</a:t>
            </a:r>
          </a:p>
          <a:p>
            <a:r>
              <a:rPr lang="en-US" sz="2000" dirty="0"/>
              <a:t>        dx = x[n+1] - x[n]</a:t>
            </a:r>
          </a:p>
          <a:p>
            <a:r>
              <a:rPr lang="en-US" sz="2000" dirty="0"/>
              <a:t>        I += dx/2.0 * (f(x[n]) + f(x[n+1])</a:t>
            </a:r>
          </a:p>
          <a:p>
            <a:r>
              <a:rPr lang="en-US" sz="2000" dirty="0"/>
              <a:t>    return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562F3-B019-7A4E-90A3-71ED83EE1EA4}"/>
              </a:ext>
            </a:extLst>
          </p:cNvPr>
          <p:cNvSpPr txBox="1"/>
          <p:nvPr/>
        </p:nvSpPr>
        <p:spPr>
          <a:xfrm>
            <a:off x="6119150" y="1854973"/>
            <a:ext cx="561179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def </a:t>
            </a:r>
            <a:r>
              <a:rPr lang="en-US" sz="2000" dirty="0" err="1"/>
              <a:t>I_simpson</a:t>
            </a:r>
            <a:r>
              <a:rPr lang="en-US" sz="2000" dirty="0"/>
              <a:t>(x):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# number of bins, one less than number of points</a:t>
            </a:r>
          </a:p>
          <a:p>
            <a:r>
              <a:rPr lang="en-US" sz="2000" dirty="0"/>
              <a:t>    N = </a:t>
            </a:r>
            <a:r>
              <a:rPr lang="en-US" sz="2000" dirty="0" err="1"/>
              <a:t>len</a:t>
            </a:r>
            <a:r>
              <a:rPr lang="en-US" sz="2000" dirty="0"/>
              <a:t>(x)-1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# we require an even number of bins</a:t>
            </a:r>
          </a:p>
          <a:p>
            <a:r>
              <a:rPr lang="en-US" sz="2000" dirty="0"/>
              <a:t>    assert N % 2 == 0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I = 0.0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    # loop over bins</a:t>
            </a:r>
          </a:p>
          <a:p>
            <a:r>
              <a:rPr lang="en-US" sz="2000" dirty="0"/>
              <a:t>    for n in range(0, N-1, 2):</a:t>
            </a:r>
          </a:p>
          <a:p>
            <a:r>
              <a:rPr lang="en-US" sz="2000" dirty="0"/>
              <a:t>        dx = x[n+1] - x[n]</a:t>
            </a:r>
          </a:p>
          <a:p>
            <a:r>
              <a:rPr lang="en-US" sz="2000" dirty="0"/>
              <a:t>        I += dx/3.0 * (f(x[n])+ 4 * f(x[n+1]) + f(x[n+2]))</a:t>
            </a:r>
          </a:p>
          <a:p>
            <a:r>
              <a:rPr lang="en-US" sz="2000" dirty="0"/>
              <a:t>    return I</a:t>
            </a:r>
          </a:p>
        </p:txBody>
      </p:sp>
    </p:spTree>
    <p:extLst>
      <p:ext uri="{BB962C8B-B14F-4D97-AF65-F5344CB8AC3E}">
        <p14:creationId xmlns:p14="http://schemas.microsoft.com/office/powerpoint/2010/main" val="258181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32569C43-F42C-9441-AB18-30AF2A9A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0" y="744082"/>
            <a:ext cx="7620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E460F-EB6F-DC42-ABB2-71B872F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416D4-943F-3A4D-B06B-6EA0978C5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764" y="2506662"/>
                <a:ext cx="10515600" cy="4351338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Taylor expansion:</a:t>
                </a: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the first 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416D4-943F-3A4D-B06B-6EA0978C5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764" y="2506662"/>
                <a:ext cx="10515600" cy="4351338"/>
              </a:xfrm>
              <a:blipFill>
                <a:blip r:embed="rId3"/>
                <a:stretch>
                  <a:fillRect l="-965" t="-51163" b="-5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37B5F6-0CCD-A044-8CBC-3FAE303BC7F5}"/>
              </a:ext>
            </a:extLst>
          </p:cNvPr>
          <p:cNvSpPr txBox="1"/>
          <p:nvPr/>
        </p:nvSpPr>
        <p:spPr>
          <a:xfrm>
            <a:off x="2940424" y="6230478"/>
            <a:ext cx="261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Discrete approximation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0163-970A-3647-B8D0-0CADF943E11E}"/>
              </a:ext>
            </a:extLst>
          </p:cNvPr>
          <p:cNvSpPr txBox="1"/>
          <p:nvPr/>
        </p:nvSpPr>
        <p:spPr>
          <a:xfrm>
            <a:off x="6714435" y="6232257"/>
            <a:ext cx="3560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Leading term of truncation error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F79A31-8D03-1141-8585-BEF3B79E7EC9}"/>
              </a:ext>
            </a:extLst>
          </p:cNvPr>
          <p:cNvCxnSpPr>
            <a:cxnSpLocks/>
          </p:cNvCxnSpPr>
          <p:nvPr/>
        </p:nvCxnSpPr>
        <p:spPr>
          <a:xfrm flipV="1">
            <a:off x="4751294" y="5414684"/>
            <a:ext cx="493059" cy="8157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A7D4F9-1A3A-514D-8753-204FE0D3B8AA}"/>
              </a:ext>
            </a:extLst>
          </p:cNvPr>
          <p:cNvCxnSpPr>
            <a:cxnSpLocks/>
          </p:cNvCxnSpPr>
          <p:nvPr/>
        </p:nvCxnSpPr>
        <p:spPr>
          <a:xfrm flipV="1">
            <a:off x="7055224" y="5549155"/>
            <a:ext cx="0" cy="690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1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98D1D3-A9AB-154D-9E71-9F6B9C32BF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Example, calculating  the integral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98D1D3-A9AB-154D-9E71-9F6B9C32B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2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027D4-14C7-4C4B-8800-A5F9C231F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3"/>
                <a:ext cx="12192000" cy="2088970"/>
              </a:xfrm>
            </p:spPr>
            <p:txBody>
              <a:bodyPr/>
              <a:lstStyle/>
              <a:p>
                <a:r>
                  <a:rPr lang="en-US" dirty="0"/>
                  <a:t>Lets calculate the integral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dirty="0"/>
                  <a:t> dividing the interval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2, 4, 8, 16, 32, 64, 128, 256</m:t>
                        </m:r>
                      </m:e>
                    </m:d>
                  </m:oMath>
                </a14:m>
                <a:r>
                  <a:rPr lang="en-US" dirty="0"/>
                  <a:t> bins.</a:t>
                </a:r>
              </a:p>
              <a:p>
                <a:r>
                  <a:rPr lang="en-US" dirty="0"/>
                  <a:t>We then calculate the errors from the analytic 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027D4-14C7-4C4B-8800-A5F9C231F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3"/>
                <a:ext cx="12192000" cy="2088970"/>
              </a:xfrm>
              <a:blipFill>
                <a:blip r:embed="rId3"/>
                <a:stretch>
                  <a:fillRect l="-833" t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5A777D-CA21-AF49-8AA9-D6762A96AF58}"/>
                  </a:ext>
                </a:extLst>
              </p:cNvPr>
              <p:cNvSpPr txBox="1"/>
              <p:nvPr/>
            </p:nvSpPr>
            <p:spPr>
              <a:xfrm>
                <a:off x="8333772" y="1919155"/>
                <a:ext cx="2234907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5A777D-CA21-AF49-8AA9-D6762A96A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772" y="1919155"/>
                <a:ext cx="2234907" cy="901785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90D3FBC-0BDC-1849-BB9F-BE92432054C0}"/>
              </a:ext>
            </a:extLst>
          </p:cNvPr>
          <p:cNvSpPr txBox="1"/>
          <p:nvPr/>
        </p:nvSpPr>
        <p:spPr>
          <a:xfrm>
            <a:off x="312514" y="2820940"/>
            <a:ext cx="5289631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 = [2, 4, 8, 16, 32, 64, 128, 256]</a:t>
            </a:r>
          </a:p>
          <a:p>
            <a:r>
              <a:rPr lang="en-US" sz="2400" dirty="0" err="1"/>
              <a:t>err_trap</a:t>
            </a:r>
            <a:r>
              <a:rPr lang="en-US" sz="2400" dirty="0"/>
              <a:t> = []</a:t>
            </a:r>
          </a:p>
          <a:p>
            <a:r>
              <a:rPr lang="en-US" sz="2400" dirty="0" err="1"/>
              <a:t>err_simps</a:t>
            </a:r>
            <a:r>
              <a:rPr lang="en-US" sz="2400" dirty="0"/>
              <a:t> = []</a:t>
            </a:r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 err="1"/>
              <a:t>nbins</a:t>
            </a:r>
            <a:r>
              <a:rPr lang="en-US" sz="2400" dirty="0"/>
              <a:t> in N:</a:t>
            </a:r>
          </a:p>
          <a:p>
            <a:r>
              <a:rPr lang="he-IL" sz="2400" dirty="0"/>
              <a:t>   </a:t>
            </a:r>
            <a:r>
              <a:rPr lang="en-US" sz="2400" dirty="0"/>
              <a:t>x = </a:t>
            </a:r>
            <a:r>
              <a:rPr lang="en-US" sz="2400" dirty="0" err="1"/>
              <a:t>np.linspace</a:t>
            </a:r>
            <a:r>
              <a:rPr lang="en-US" sz="2400" dirty="0"/>
              <a:t>(a, b, nbins+1)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 err="1"/>
              <a:t>err_trap.append</a:t>
            </a:r>
            <a:r>
              <a:rPr lang="en-US" sz="2400" dirty="0"/>
              <a:t>(</a:t>
            </a:r>
            <a:r>
              <a:rPr lang="en-US" sz="2400" dirty="0" err="1"/>
              <a:t>np.abs</a:t>
            </a:r>
            <a:r>
              <a:rPr lang="en-US" sz="2400" dirty="0"/>
              <a:t>(</a:t>
            </a:r>
            <a:r>
              <a:rPr lang="en-US" sz="2400" dirty="0" err="1"/>
              <a:t>I_t</a:t>
            </a:r>
            <a:r>
              <a:rPr lang="en-US" sz="2400" dirty="0"/>
              <a:t>(x) - </a:t>
            </a:r>
            <a:r>
              <a:rPr lang="en-US" sz="2400" dirty="0" err="1"/>
              <a:t>I_a</a:t>
            </a:r>
            <a:r>
              <a:rPr lang="en-US" sz="2400" dirty="0"/>
              <a:t>))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err_simps.append</a:t>
            </a:r>
            <a:r>
              <a:rPr lang="en-US" sz="2400" dirty="0"/>
              <a:t>(</a:t>
            </a:r>
            <a:r>
              <a:rPr lang="en-US" sz="2400" dirty="0" err="1"/>
              <a:t>np.abs</a:t>
            </a:r>
            <a:r>
              <a:rPr lang="en-US" sz="2400" dirty="0"/>
              <a:t>(I_s(x) - </a:t>
            </a:r>
            <a:r>
              <a:rPr lang="en-US" sz="2400" dirty="0" err="1"/>
              <a:t>I_a</a:t>
            </a:r>
            <a:r>
              <a:rPr lang="en-US" sz="2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531293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3FC0-7352-6C4E-AC99-24C024EC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06"/>
          <a:stretch/>
        </p:blipFill>
        <p:spPr>
          <a:xfrm>
            <a:off x="94970" y="1633854"/>
            <a:ext cx="5855725" cy="4280809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7B5B3B87-20E5-3B46-9A2C-84D454F7808F}"/>
              </a:ext>
            </a:extLst>
          </p:cNvPr>
          <p:cNvSpPr/>
          <p:nvPr/>
        </p:nvSpPr>
        <p:spPr>
          <a:xfrm>
            <a:off x="2245489" y="2268638"/>
            <a:ext cx="2268638" cy="3125165"/>
          </a:xfrm>
          <a:custGeom>
            <a:avLst/>
            <a:gdLst>
              <a:gd name="connsiteX0" fmla="*/ 23149 w 2268638"/>
              <a:gd name="connsiteY0" fmla="*/ 127321 h 3125165"/>
              <a:gd name="connsiteX1" fmla="*/ 358815 w 2268638"/>
              <a:gd name="connsiteY1" fmla="*/ 0 h 3125165"/>
              <a:gd name="connsiteX2" fmla="*/ 659757 w 2268638"/>
              <a:gd name="connsiteY2" fmla="*/ 162046 h 3125165"/>
              <a:gd name="connsiteX3" fmla="*/ 949124 w 2268638"/>
              <a:gd name="connsiteY3" fmla="*/ 520861 h 3125165"/>
              <a:gd name="connsiteX4" fmla="*/ 1238491 w 2268638"/>
              <a:gd name="connsiteY4" fmla="*/ 1053296 h 3125165"/>
              <a:gd name="connsiteX5" fmla="*/ 1493134 w 2268638"/>
              <a:gd name="connsiteY5" fmla="*/ 1608881 h 3125165"/>
              <a:gd name="connsiteX6" fmla="*/ 1713053 w 2268638"/>
              <a:gd name="connsiteY6" fmla="*/ 2083443 h 3125165"/>
              <a:gd name="connsiteX7" fmla="*/ 1944546 w 2268638"/>
              <a:gd name="connsiteY7" fmla="*/ 2523281 h 3125165"/>
              <a:gd name="connsiteX8" fmla="*/ 2152891 w 2268638"/>
              <a:gd name="connsiteY8" fmla="*/ 2801073 h 3125165"/>
              <a:gd name="connsiteX9" fmla="*/ 2268638 w 2268638"/>
              <a:gd name="connsiteY9" fmla="*/ 2916820 h 3125165"/>
              <a:gd name="connsiteX10" fmla="*/ 2268638 w 2268638"/>
              <a:gd name="connsiteY10" fmla="*/ 3125165 h 3125165"/>
              <a:gd name="connsiteX11" fmla="*/ 0 w 2268638"/>
              <a:gd name="connsiteY11" fmla="*/ 3102015 h 3125165"/>
              <a:gd name="connsiteX12" fmla="*/ 23149 w 2268638"/>
              <a:gd name="connsiteY12" fmla="*/ 127321 h 312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8638" h="3125165">
                <a:moveTo>
                  <a:pt x="23149" y="127321"/>
                </a:moveTo>
                <a:lnTo>
                  <a:pt x="358815" y="0"/>
                </a:lnTo>
                <a:lnTo>
                  <a:pt x="659757" y="162046"/>
                </a:lnTo>
                <a:lnTo>
                  <a:pt x="949124" y="520861"/>
                </a:lnTo>
                <a:lnTo>
                  <a:pt x="1238491" y="1053296"/>
                </a:lnTo>
                <a:lnTo>
                  <a:pt x="1493134" y="1608881"/>
                </a:lnTo>
                <a:lnTo>
                  <a:pt x="1713053" y="2083443"/>
                </a:lnTo>
                <a:lnTo>
                  <a:pt x="1944546" y="2523281"/>
                </a:lnTo>
                <a:lnTo>
                  <a:pt x="2152891" y="2801073"/>
                </a:lnTo>
                <a:lnTo>
                  <a:pt x="2268638" y="2916820"/>
                </a:lnTo>
                <a:lnTo>
                  <a:pt x="2268638" y="3125165"/>
                </a:lnTo>
                <a:lnTo>
                  <a:pt x="0" y="3102015"/>
                </a:lnTo>
                <a:lnTo>
                  <a:pt x="23149" y="127321"/>
                </a:lnTo>
                <a:close/>
              </a:path>
            </a:pathLst>
          </a:custGeom>
          <a:solidFill>
            <a:srgbClr val="D0CECE">
              <a:alpha val="3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853B24-88FB-D347-853E-E31DFCDCC5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</p:spPr>
            <p:txBody>
              <a:bodyPr/>
              <a:lstStyle/>
              <a:p>
                <a:r>
                  <a:rPr lang="en-US" dirty="0"/>
                  <a:t>Example, calculating  the integral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853B24-88FB-D347-853E-E31DFCDCC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325563"/>
              </a:xfrm>
              <a:blipFill>
                <a:blip r:embed="rId3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194B1E-F247-044F-8152-FEFA37D8E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68"/>
          <a:stretch/>
        </p:blipFill>
        <p:spPr>
          <a:xfrm>
            <a:off x="6215606" y="1629229"/>
            <a:ext cx="5883798" cy="42854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46E00-C0A1-C646-9C34-A4F0D933093B}"/>
              </a:ext>
            </a:extLst>
          </p:cNvPr>
          <p:cNvCxnSpPr/>
          <p:nvPr/>
        </p:nvCxnSpPr>
        <p:spPr>
          <a:xfrm flipV="1">
            <a:off x="2257063" y="2419109"/>
            <a:ext cx="0" cy="295154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BEC13F-72DF-764B-8F19-AF4D7218772A}"/>
              </a:ext>
            </a:extLst>
          </p:cNvPr>
          <p:cNvCxnSpPr/>
          <p:nvPr/>
        </p:nvCxnSpPr>
        <p:spPr>
          <a:xfrm flipV="1">
            <a:off x="4514127" y="5208608"/>
            <a:ext cx="0" cy="19676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D55F0D-025A-AB45-B186-664E6EDFECDF}"/>
              </a:ext>
            </a:extLst>
          </p:cNvPr>
          <p:cNvSpPr txBox="1"/>
          <p:nvPr/>
        </p:nvSpPr>
        <p:spPr>
          <a:xfrm>
            <a:off x="1864425" y="1606080"/>
            <a:ext cx="3030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integrated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B982E-757C-BA4E-8514-2E8482A649B3}"/>
              </a:ext>
            </a:extLst>
          </p:cNvPr>
          <p:cNvSpPr txBox="1"/>
          <p:nvPr/>
        </p:nvSpPr>
        <p:spPr>
          <a:xfrm>
            <a:off x="8498649" y="1606080"/>
            <a:ext cx="154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error</a:t>
            </a:r>
          </a:p>
        </p:txBody>
      </p:sp>
    </p:spTree>
    <p:extLst>
      <p:ext uri="{BB962C8B-B14F-4D97-AF65-F5344CB8AC3E}">
        <p14:creationId xmlns:p14="http://schemas.microsoft.com/office/powerpoint/2010/main" val="976199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82BA-AB52-9A42-93BB-8C9A87EB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0"/>
            <a:ext cx="11277600" cy="1325563"/>
          </a:xfrm>
        </p:spPr>
        <p:txBody>
          <a:bodyPr/>
          <a:lstStyle/>
          <a:p>
            <a:r>
              <a:rPr lang="en-US" dirty="0"/>
              <a:t>Errors in Newton-Cotes quadrature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3820A-895A-0D4C-ACD0-16EDF4771F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129" y="1367212"/>
                <a:ext cx="11214847" cy="5490788"/>
              </a:xfrm>
            </p:spPr>
            <p:txBody>
              <a:bodyPr/>
              <a:lstStyle/>
              <a:p>
                <a:r>
                  <a:rPr lang="en-US" dirty="0"/>
                  <a:t>Error can be reduced by increasing the order of the polynomial or increasing the number of subintervals</a:t>
                </a:r>
              </a:p>
              <a:p>
                <a:r>
                  <a:rPr lang="en-US" dirty="0"/>
                  <a:t>We can estimate errors in a similar way as we did for numerical differentiation (Taylor expand around points and take integrals), see, e.g., Newman Section 5.2.</a:t>
                </a:r>
              </a:p>
              <a:p>
                <a:r>
                  <a:rPr lang="en-US" dirty="0"/>
                  <a:t>For example, for the trapezoid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F0000"/>
                    </a:solidFill>
                  </a:rPr>
                  <a:t>Euler-Maclaurin</a:t>
                </a:r>
                <a:r>
                  <a:rPr lang="en-US" dirty="0"/>
                  <a:t> formula for the error on the trapezoidal rule.</a:t>
                </a:r>
              </a:p>
              <a:p>
                <a:r>
                  <a:rPr lang="en-US" dirty="0"/>
                  <a:t>If we know the derivatives at the endpoints, we can calculate the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3820A-895A-0D4C-ACD0-16EDF4771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129" y="1367212"/>
                <a:ext cx="11214847" cy="5490788"/>
              </a:xfrm>
              <a:blipFill>
                <a:blip r:embed="rId2"/>
                <a:stretch>
                  <a:fillRect l="-905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544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C512-A587-8D4A-9125-F3A6596E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Choosing the number of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5DEF5-52C3-744D-BE72-145F966F0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246"/>
                <a:ext cx="10515600" cy="5262473"/>
              </a:xfrm>
            </p:spPr>
            <p:txBody>
              <a:bodyPr/>
              <a:lstStyle/>
              <a:p>
                <a:r>
                  <a:rPr lang="en-US" dirty="0"/>
                  <a:t>Estimating the error without knowing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Perform the integration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subintervals.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 the trapezoid rule, the error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4 times that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“exact” result,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error on the second estimate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r>
                  <a:rPr lang="en-US" dirty="0"/>
                  <a:t>We can use this approach to decide when our integral is converged</a:t>
                </a:r>
              </a:p>
              <a:p>
                <a:pPr lvl="1"/>
                <a:r>
                  <a:rPr lang="en-US" dirty="0"/>
                  <a:t>Double the number of subintervals until the error is small enough.</a:t>
                </a:r>
              </a:p>
              <a:p>
                <a:pPr lvl="1"/>
                <a:r>
                  <a:rPr lang="en-US" dirty="0"/>
                  <a:t>Can use the results from previous function evaluations (See Newman Sec. 5.3</a:t>
                </a:r>
              </a:p>
              <a:p>
                <a:pPr lvl="1"/>
                <a:r>
                  <a:rPr lang="en-US" dirty="0"/>
                  <a:t>and 5.4 or Garcia Sec. 10.2)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5DEF5-52C3-744D-BE72-145F966F0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246"/>
                <a:ext cx="10515600" cy="5262473"/>
              </a:xfrm>
              <a:blipFill>
                <a:blip r:embed="rId2"/>
                <a:stretch>
                  <a:fillRect l="-965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9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C2CF-3F23-F34F-BF6B-B21474F6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Romberg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1CB4E-B248-FC44-B701-B1D98F1D4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2213"/>
                <a:ext cx="10515600" cy="4996515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step in the procedure on the previous slide (i.e. doubling the number of subintervals), we can write the integral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 accurate as Simpson’s rule!</a:t>
                </a:r>
              </a:p>
              <a:p>
                <a:r>
                  <a:rPr lang="en-US" dirty="0"/>
                  <a:t>For every additional step (doubling of subintervals), we can build more and more accurate estimates</a:t>
                </a:r>
              </a:p>
              <a:p>
                <a:r>
                  <a:rPr lang="en-US" dirty="0"/>
                  <a:t>See Newman Sec. 5.4 or Garcia Sec. 10.2 for more details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1CB4E-B248-FC44-B701-B1D98F1D4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2213"/>
                <a:ext cx="10515600" cy="4996515"/>
              </a:xfrm>
              <a:blipFill>
                <a:blip r:embed="rId3"/>
                <a:stretch>
                  <a:fillRect l="-965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09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6F9A-1799-064E-A874-5549C910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8" y="0"/>
            <a:ext cx="11349317" cy="1325563"/>
          </a:xfrm>
        </p:spPr>
        <p:txBody>
          <a:bodyPr/>
          <a:lstStyle/>
          <a:p>
            <a:r>
              <a:rPr lang="en-US" dirty="0"/>
              <a:t>Integrals over infinite ranges (Newman Sec. 5.8)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D04CC-B6DF-9243-BE84-ED0DDA327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057" y="1440142"/>
                <a:ext cx="11349317" cy="5417858"/>
              </a:xfrm>
            </p:spPr>
            <p:txBody>
              <a:bodyPr/>
              <a:lstStyle/>
              <a:p>
                <a:r>
                  <a:rPr lang="en-US" dirty="0"/>
                  <a:t>If we need to integrate over half of the real numbers interval: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Impractical to simply increase the upper bound until convergence.</a:t>
                </a:r>
              </a:p>
              <a:p>
                <a:r>
                  <a:rPr lang="en-US" dirty="0"/>
                  <a:t>Instead, make a change of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⟹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the interval becomes final: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D04CC-B6DF-9243-BE84-ED0DDA327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057" y="1440142"/>
                <a:ext cx="11349317" cy="5417858"/>
              </a:xfrm>
              <a:blipFill>
                <a:blip r:embed="rId2"/>
                <a:stretch>
                  <a:fillRect l="-895" t="-26168" b="-33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4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064BE-EC5E-8C42-BEB7-D49ADE41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Beyond Newton-Cotes: Gaussian 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6F971-A604-0543-94F9-81121A152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612" y="1331352"/>
                <a:ext cx="12093388" cy="552664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As an extra degree of freedom, lets vary the space between integration points</a:t>
                </a:r>
              </a:p>
              <a:p>
                <a:r>
                  <a:rPr lang="en-US" dirty="0"/>
                  <a:t>We must first determine integration rules for unequal spacing</a:t>
                </a:r>
              </a:p>
              <a:p>
                <a:r>
                  <a:rPr lang="en-US" dirty="0"/>
                  <a:t>We need to determine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….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Trapezoidal (evenly spaced):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Simpson (evenly spaced):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2.5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6F971-A604-0543-94F9-81121A152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612" y="1331352"/>
                <a:ext cx="12093388" cy="5526647"/>
              </a:xfrm>
              <a:blipFill>
                <a:blip r:embed="rId3"/>
                <a:stretch>
                  <a:fillRect l="-9969" t="-6651" b="-30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87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FE3A-315E-1643-8A69-2E94D2C9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Beyond Newton-Cotes: Gaussian Quadrature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D6588-3C10-4549-9885-F9D333E99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340316"/>
                <a:ext cx="12102353" cy="5517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weights will be associated to a particular set of nonuniform points.</a:t>
                </a:r>
              </a:p>
              <a:p>
                <a:r>
                  <a:rPr lang="en-US" dirty="0"/>
                  <a:t>Done thorough Gaussian quadrature (Garcia sec 10.3 ; Newman sec. 5.6).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be a polynomial</a:t>
                </a:r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a specified weight function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the roots of the polynomial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use them as grid points: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≃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….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There exists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’s where this formula is exact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a polynomial of degree </a:t>
                </a:r>
                <a:r>
                  <a:rPr lang="en-US" dirty="0">
                    <a:solidFill>
                      <a:srgbClr val="FF0000"/>
                    </a:solidFill>
                  </a:rPr>
                  <a:t>&lt; 2N</a:t>
                </a:r>
              </a:p>
              <a:p>
                <a:pPr lvl="1"/>
                <a:r>
                  <a:rPr lang="en-US" dirty="0"/>
                  <a:t>Note that with N values, we can fit an N-1 degree polynomial and derive an integration formula exact for polynomials of order &lt;N</a:t>
                </a:r>
              </a:p>
              <a:p>
                <a:pPr lvl="1"/>
                <a:r>
                  <a:rPr lang="en-US" dirty="0"/>
                  <a:t>Many choices of weighting function,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leading to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D6588-3C10-4549-9885-F9D333E99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40316"/>
                <a:ext cx="12102353" cy="5517683"/>
              </a:xfrm>
              <a:blipFill>
                <a:blip r:embed="rId3"/>
                <a:stretch>
                  <a:fillRect l="-839" t="-6897" b="-1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56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C7CD-81A7-D440-B039-9C32EE6C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Example: Three-point Gauss-Legendre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274EA-9B05-8647-9AE7-CB7925251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1624"/>
                <a:ext cx="10515600" cy="56029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three grid points integral over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1,1].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the weight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gives a </a:t>
                </a:r>
                <a:r>
                  <a:rPr lang="en-US" dirty="0">
                    <a:solidFill>
                      <a:srgbClr val="FF0000"/>
                    </a:solidFill>
                  </a:rPr>
                  <a:t>Gaussian-Legendre formula</a:t>
                </a:r>
                <a:r>
                  <a:rPr lang="en-US" dirty="0"/>
                  <a:t>.</a:t>
                </a:r>
                <a:endParaRPr lang="en-US" b="0" dirty="0"/>
              </a:p>
              <a:p>
                <a:pPr lvl="1"/>
                <a:r>
                  <a:rPr lang="en-US" b="0" dirty="0"/>
                  <a:t>The grid points are the routs of the integral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We want 3 grid points,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</m:t>
                    </m:r>
                  </m:oMath>
                </a14:m>
                <a:r>
                  <a:rPr lang="en-US" b="0" dirty="0"/>
                  <a:t> and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convert an arbitrary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1,1] </m:t>
                    </m:r>
                  </m:oMath>
                </a14:m>
                <a:r>
                  <a:rPr lang="en-US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274EA-9B05-8647-9AE7-CB7925251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1624"/>
                <a:ext cx="10515600" cy="5602941"/>
              </a:xfrm>
              <a:blipFill>
                <a:blip r:embed="rId2"/>
                <a:stretch>
                  <a:fillRect l="-965" t="-6787" b="-4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000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A922DF-AA1F-0C49-B543-52311CB4A1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Step 1: Find the polynomial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A922DF-AA1F-0C49-B543-52311CB4A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9FBFD-920E-8F45-BC16-1D0F41356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1201"/>
                <a:ext cx="10515600" cy="124030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the theorem to get three equations for the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9FBFD-920E-8F45-BC16-1D0F41356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1201"/>
                <a:ext cx="10515600" cy="1240305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DC8CF-DF16-9740-AB78-4AFFE8FCA57E}"/>
                  </a:ext>
                </a:extLst>
              </p:cNvPr>
              <p:cNvSpPr txBox="1"/>
              <p:nvPr/>
            </p:nvSpPr>
            <p:spPr>
              <a:xfrm>
                <a:off x="385483" y="2588469"/>
                <a:ext cx="3424518" cy="3849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>
                  <a:solidFill>
                    <a:srgbClr val="0070C0"/>
                  </a:solidFill>
                </a:endParaRPr>
              </a:p>
              <a:p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𝑥𝑞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DC8CF-DF16-9740-AB78-4AFFE8FC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2588469"/>
                <a:ext cx="3424518" cy="3849708"/>
              </a:xfrm>
              <a:prstGeom prst="rect">
                <a:avLst/>
              </a:prstGeom>
              <a:blipFill>
                <a:blip r:embed="rId4"/>
                <a:stretch>
                  <a:fillRect l="-32103" t="-44884" b="-65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7246F451-0152-C442-B141-82173A7179F7}"/>
              </a:ext>
            </a:extLst>
          </p:cNvPr>
          <p:cNvSpPr/>
          <p:nvPr/>
        </p:nvSpPr>
        <p:spPr>
          <a:xfrm>
            <a:off x="3648636" y="2759168"/>
            <a:ext cx="672353" cy="3749208"/>
          </a:xfrm>
          <a:prstGeom prst="rightBrace">
            <a:avLst>
              <a:gd name="adj1" fmla="val 65666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6D4D8D-C4FB-BC49-AE7E-0688E52AD442}"/>
                  </a:ext>
                </a:extLst>
              </p:cNvPr>
              <p:cNvSpPr txBox="1"/>
              <p:nvPr/>
            </p:nvSpPr>
            <p:spPr>
              <a:xfrm>
                <a:off x="4459941" y="2411506"/>
                <a:ext cx="6893859" cy="4480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u="sng" dirty="0"/>
                  <a:t>General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Giving: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;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;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  ;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an arbitrary constant.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we take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we get the Legendre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6D4D8D-C4FB-BC49-AE7E-0688E52A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941" y="2411506"/>
                <a:ext cx="6893859" cy="4480907"/>
              </a:xfrm>
              <a:prstGeom prst="rect">
                <a:avLst/>
              </a:prstGeom>
              <a:blipFill>
                <a:blip r:embed="rId5"/>
                <a:stretch>
                  <a:fillRect l="-1654" t="-1412" b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4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460F-EB6F-DC42-ABB2-71B872F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416D4-943F-3A4D-B06B-6EA0978C5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658" y="1690688"/>
                <a:ext cx="10515600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</a:t>
                </a:r>
                <a:r>
                  <a:rPr lang="he-IL" dirty="0"/>
                  <a:t> </a:t>
                </a:r>
                <a:r>
                  <a:rPr lang="en-US" dirty="0"/>
                  <a:t>accuracy of the finite difference approximation is determined by the size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 this finite difference expression is accurate to “order”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However: Making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small means that we are </a:t>
                </a:r>
                <a:r>
                  <a:rPr lang="en-US" dirty="0">
                    <a:solidFill>
                      <a:srgbClr val="FF0000"/>
                    </a:solidFill>
                  </a:rPr>
                  <a:t>subtracting numbers that are very close to each other</a:t>
                </a:r>
                <a:r>
                  <a:rPr lang="en-US" dirty="0"/>
                  <a:t>, which can result in significant </a:t>
                </a:r>
                <a:r>
                  <a:rPr lang="en-US" dirty="0">
                    <a:solidFill>
                      <a:srgbClr val="FF0000"/>
                    </a:solidFill>
                  </a:rPr>
                  <a:t>rounding errors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416D4-943F-3A4D-B06B-6EA0978C5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658" y="1690688"/>
                <a:ext cx="10515600" cy="4351338"/>
              </a:xfrm>
              <a:blipFill>
                <a:blip r:embed="rId2"/>
                <a:stretch>
                  <a:fillRect l="-965" t="-59884" b="-8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6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18BEC4-9CAA-A04D-95FD-CD621C2232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Step 2: Find the roots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18BEC4-9CAA-A04D-95FD-CD621C223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81171-1C24-6743-83D0-508E8F451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1177"/>
                <a:ext cx="10515600" cy="5113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Easily factors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, ±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quadrature then becomes: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3/5</m:t>
                                  </m:r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3/5</m:t>
                                  </m:r>
                                </m:e>
                              </m:rad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81171-1C24-6743-83D0-508E8F451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1177"/>
                <a:ext cx="10515600" cy="5113057"/>
              </a:xfrm>
              <a:blipFill>
                <a:blip r:embed="rId3"/>
                <a:stretch>
                  <a:fillRect l="-1689" t="-49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072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CFD7-4861-B640-947A-E2826204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Step 3: Find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CCB04-1DFC-F642-9D35-FBED566D70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8235" y="1458072"/>
                <a:ext cx="11277600" cy="51489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Theorem: The quadrature is exact for polynomials up to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Finally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dirty="0"/>
                  <a:t>Solve to get: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CCB04-1DFC-F642-9D35-FBED566D7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235" y="1458072"/>
                <a:ext cx="11277600" cy="5148916"/>
              </a:xfrm>
              <a:blipFill>
                <a:blip r:embed="rId2"/>
                <a:stretch>
                  <a:fillRect l="-1012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2D6E59-6517-4441-9D70-758086FF0785}"/>
                  </a:ext>
                </a:extLst>
              </p:cNvPr>
              <p:cNvSpPr txBox="1"/>
              <p:nvPr/>
            </p:nvSpPr>
            <p:spPr>
              <a:xfrm>
                <a:off x="4894729" y="2355796"/>
                <a:ext cx="5047130" cy="4383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=2=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3/5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3/5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2D6E59-6517-4441-9D70-758086FF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9" y="2355796"/>
                <a:ext cx="5047130" cy="4383701"/>
              </a:xfrm>
              <a:prstGeom prst="rect">
                <a:avLst/>
              </a:prstGeom>
              <a:blipFill>
                <a:blip r:embed="rId3"/>
                <a:stretch>
                  <a:fillRect l="-24060" t="-33718" r="-11779" b="-2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77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FFE7-CEC7-9246-A986-964FB766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Step 4: Put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5D1D3-9EBC-4641-A212-934AD00798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27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3 point Gauss-Legendre quadrature: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≃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3/5</m:t>
                              </m:r>
                            </m:e>
                          </m:rad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3/5</m:t>
                          </m:r>
                        </m:e>
                      </m:ra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5D1D3-9EBC-4641-A212-934AD00798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272"/>
                <a:ext cx="10515600" cy="4351338"/>
              </a:xfrm>
              <a:blipFill>
                <a:blip r:embed="rId2"/>
                <a:stretch>
                  <a:fillRect l="-965" t="-8746" b="-13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03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3B0-7878-DD4C-9291-A7A09450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Error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A09BD-041F-7D48-997D-097270266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8072"/>
                <a:ext cx="10515600" cy="21098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Evaluate erf(1):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A09BD-041F-7D48-997D-097270266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8072"/>
                <a:ext cx="10515600" cy="2109881"/>
              </a:xfrm>
              <a:blipFill>
                <a:blip r:embed="rId2"/>
                <a:stretch>
                  <a:fillRect l="-965" t="-83832" b="-67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58FB37-40FA-4949-94B7-31EFB1CE6DEF}"/>
              </a:ext>
            </a:extLst>
          </p:cNvPr>
          <p:cNvSpPr txBox="1"/>
          <p:nvPr/>
        </p:nvSpPr>
        <p:spPr>
          <a:xfrm>
            <a:off x="116881" y="4399287"/>
            <a:ext cx="121567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Exact: 0.8427007929497148</a:t>
            </a:r>
          </a:p>
          <a:p>
            <a:r>
              <a:rPr lang="en-US" sz="2800" dirty="0"/>
              <a:t>3-point Trapezoid: 0.8252629555967492 , Error: -0.017437837352965557</a:t>
            </a:r>
          </a:p>
          <a:p>
            <a:r>
              <a:rPr lang="en-US" sz="2800" dirty="0"/>
              <a:t>3-point Simpsons: 0.843102830042981 , Error: 0.0004020370932662498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3-point Gauss-Legendre: 0.8426900184845107 , Error: -1.0774465204033135e-05</a:t>
            </a:r>
          </a:p>
        </p:txBody>
      </p:sp>
    </p:spTree>
    <p:extLst>
      <p:ext uri="{BB962C8B-B14F-4D97-AF65-F5344CB8AC3E}">
        <p14:creationId xmlns:p14="http://schemas.microsoft.com/office/powerpoint/2010/main" val="116297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3780-CF9B-AD4C-A4E1-1B537981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90"/>
            <a:ext cx="10515600" cy="1325563"/>
          </a:xfrm>
        </p:spPr>
        <p:txBody>
          <a:bodyPr/>
          <a:lstStyle/>
          <a:p>
            <a:r>
              <a:rPr lang="en-US" dirty="0"/>
              <a:t>Example: 5th degree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A6CA34-F658-1B43-9414-620C863A0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4853"/>
                <a:ext cx="10515600" cy="13573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A6CA34-F658-1B43-9414-620C863A0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4853"/>
                <a:ext cx="10515600" cy="1357312"/>
              </a:xfrm>
              <a:blipFill>
                <a:blip r:embed="rId2"/>
                <a:stretch>
                  <a:fillRect t="-129630" b="-1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1816DD-9041-684B-82D1-7277A8A50DF5}"/>
              </a:ext>
            </a:extLst>
          </p:cNvPr>
          <p:cNvSpPr txBox="1"/>
          <p:nvPr/>
        </p:nvSpPr>
        <p:spPr>
          <a:xfrm>
            <a:off x="542442" y="4077728"/>
            <a:ext cx="108113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Exact: 2.4499999999999997</a:t>
            </a:r>
          </a:p>
          <a:p>
            <a:r>
              <a:rPr lang="en-US" sz="2800" dirty="0"/>
              <a:t>3-point Trapezoid: 2.734375 , Error: 0.28437500000000027</a:t>
            </a:r>
          </a:p>
          <a:p>
            <a:r>
              <a:rPr lang="en-US" sz="2800" dirty="0"/>
              <a:t>3-point Simpsons: 2.4791666666666665 , Error: 0.029166666666666785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3-point Gauss-Legendre: 2.45 , Error: 4.440892098500626e-16</a:t>
            </a:r>
          </a:p>
        </p:txBody>
      </p:sp>
    </p:spTree>
    <p:extLst>
      <p:ext uri="{BB962C8B-B14F-4D97-AF65-F5344CB8AC3E}">
        <p14:creationId xmlns:p14="http://schemas.microsoft.com/office/powerpoint/2010/main" val="273261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5A5D-0948-3F4F-8E66-B874FD3B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0"/>
            <a:ext cx="11797553" cy="1325563"/>
          </a:xfrm>
        </p:spPr>
        <p:txBody>
          <a:bodyPr>
            <a:normAutofit/>
          </a:bodyPr>
          <a:lstStyle/>
          <a:p>
            <a:r>
              <a:rPr lang="en-US" dirty="0"/>
              <a:t>Weights and grid points have been tabulated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10AB8-08E6-DC44-A7CA-0E7FBE160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756" y="1303884"/>
            <a:ext cx="62357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Table 10.7: Grid points and weights for Gauss-Legendre integration.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FCEF6-0F3F-5949-AE19-863ADAB2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375" y="1642438"/>
            <a:ext cx="4810298" cy="2805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417FA-1FB8-3C4C-9F58-95D26B8AD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9" b="26435"/>
          <a:stretch/>
        </p:blipFill>
        <p:spPr>
          <a:xfrm>
            <a:off x="5689831" y="4447832"/>
            <a:ext cx="6502169" cy="2292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B5A6-E8AE-124A-B6C8-B43519E4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07" y="1642437"/>
            <a:ext cx="5468471" cy="478151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From Garcia 10.3: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From Newman Sec. 5.6:</a:t>
            </a:r>
          </a:p>
          <a:p>
            <a:pPr marL="0" indent="0">
              <a:buNone/>
            </a:pPr>
            <a:r>
              <a:rPr lang="en-US" sz="1700" dirty="0"/>
              <a:t>Points and weights for Gaussian quadrature with N=10 (left) and N=100 (right)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1716A0-ADBD-1B4F-AF32-B70CC680D86A}"/>
              </a:ext>
            </a:extLst>
          </p:cNvPr>
          <p:cNvSpPr/>
          <p:nvPr/>
        </p:nvSpPr>
        <p:spPr>
          <a:xfrm>
            <a:off x="6571129" y="2303929"/>
            <a:ext cx="224117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9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64A5-A782-B64B-9DC5-512DC458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4" y="-150485"/>
            <a:ext cx="10087231" cy="1325563"/>
          </a:xfrm>
        </p:spPr>
        <p:txBody>
          <a:bodyPr>
            <a:normAutofit/>
          </a:bodyPr>
          <a:lstStyle/>
          <a:p>
            <a:r>
              <a:rPr lang="en-US" dirty="0"/>
              <a:t>Other types of Gaussian Quadrature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6B520-36A0-F24E-82E7-F5F41DC16F7A}"/>
              </a:ext>
            </a:extLst>
          </p:cNvPr>
          <p:cNvSpPr txBox="1"/>
          <p:nvPr/>
        </p:nvSpPr>
        <p:spPr>
          <a:xfrm>
            <a:off x="3808071" y="3159889"/>
            <a:ext cx="4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17" name="AutoShape 14" descr="{\displaystyle \left(1-x\right)^{\alpha }\left(1+x\right)^{\beta },\quad \alpha ,\beta &gt;-1}">
            <a:extLst>
              <a:ext uri="{FF2B5EF4-FFF2-40B4-BE49-F238E27FC236}">
                <a16:creationId xmlns:a16="http://schemas.microsoft.com/office/drawing/2014/main" id="{0EA0BC27-98A3-3544-9F67-13FB11890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5" descr="{\frac {1}{\sqrt {1-x^{2}}}}">
            <a:extLst>
              <a:ext uri="{FF2B5EF4-FFF2-40B4-BE49-F238E27FC236}">
                <a16:creationId xmlns:a16="http://schemas.microsoft.com/office/drawing/2014/main" id="{6A02DC31-A777-4841-A732-AC3BBCD2E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6" descr="{\sqrt {1-x^{2}}}">
            <a:extLst>
              <a:ext uri="{FF2B5EF4-FFF2-40B4-BE49-F238E27FC236}">
                <a16:creationId xmlns:a16="http://schemas.microsoft.com/office/drawing/2014/main" id="{12E3743C-6970-B94B-91CF-B841C62D4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7" descr="e^{-x}\,">
            <a:extLst>
              <a:ext uri="{FF2B5EF4-FFF2-40B4-BE49-F238E27FC236}">
                <a16:creationId xmlns:a16="http://schemas.microsoft.com/office/drawing/2014/main" id="{6912089A-0388-284F-85E2-D12D796FD3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8" descr="x^{\alpha }e^{-x},\quad \alpha &gt;-1">
            <a:extLst>
              <a:ext uri="{FF2B5EF4-FFF2-40B4-BE49-F238E27FC236}">
                <a16:creationId xmlns:a16="http://schemas.microsoft.com/office/drawing/2014/main" id="{09D0A9CA-0149-2C4E-82AF-09363CAF04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9" descr="e^{-x^{2}}">
            <a:extLst>
              <a:ext uri="{FF2B5EF4-FFF2-40B4-BE49-F238E27FC236}">
                <a16:creationId xmlns:a16="http://schemas.microsoft.com/office/drawing/2014/main" id="{E102A5A0-6EA8-994B-BD35-261DAD19C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FCCE09A4-DBA4-6B44-9F68-E551299BD1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757469"/>
                  </p:ext>
                </p:extLst>
              </p:nvPr>
            </p:nvGraphicFramePr>
            <p:xfrm>
              <a:off x="706054" y="1603012"/>
              <a:ext cx="10914928" cy="4983287"/>
            </p:xfrm>
            <a:graphic>
              <a:graphicData uri="http://schemas.openxmlformats.org/drawingml/2006/table">
                <a:tbl>
                  <a:tblPr/>
                  <a:tblGrid>
                    <a:gridCol w="1999281">
                      <a:extLst>
                        <a:ext uri="{9D8B030D-6E8A-4147-A177-3AD203B41FA5}">
                          <a16:colId xmlns:a16="http://schemas.microsoft.com/office/drawing/2014/main" val="944666905"/>
                        </a:ext>
                      </a:extLst>
                    </a:gridCol>
                    <a:gridCol w="1999281">
                      <a:extLst>
                        <a:ext uri="{9D8B030D-6E8A-4147-A177-3AD203B41FA5}">
                          <a16:colId xmlns:a16="http://schemas.microsoft.com/office/drawing/2014/main" val="2316068449"/>
                        </a:ext>
                      </a:extLst>
                    </a:gridCol>
                    <a:gridCol w="2093354">
                      <a:extLst>
                        <a:ext uri="{9D8B030D-6E8A-4147-A177-3AD203B41FA5}">
                          <a16:colId xmlns:a16="http://schemas.microsoft.com/office/drawing/2014/main" val="4114969619"/>
                        </a:ext>
                      </a:extLst>
                    </a:gridCol>
                    <a:gridCol w="1905208">
                      <a:extLst>
                        <a:ext uri="{9D8B030D-6E8A-4147-A177-3AD203B41FA5}">
                          <a16:colId xmlns:a16="http://schemas.microsoft.com/office/drawing/2014/main" val="3493638756"/>
                        </a:ext>
                      </a:extLst>
                    </a:gridCol>
                    <a:gridCol w="2917804">
                      <a:extLst>
                        <a:ext uri="{9D8B030D-6E8A-4147-A177-3AD203B41FA5}">
                          <a16:colId xmlns:a16="http://schemas.microsoft.com/office/drawing/2014/main" val="3952923301"/>
                        </a:ext>
                      </a:extLst>
                    </a:gridCol>
                  </a:tblGrid>
                  <a:tr h="5794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Interval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l-GR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</a:rPr>
                            <a:t>Orthogonal polynomials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Equations given in    </a:t>
                          </a:r>
                          <a:r>
                            <a:rPr lang="en-US" sz="1800" dirty="0">
                              <a:effectLst/>
                              <a:hlinkClick r:id="rId3"/>
                            </a:rPr>
                            <a:t>A &amp; S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For more information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170470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4" tooltip="Legendre polynomials"/>
                            </a:rPr>
                            <a:t>Legendre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25.4.29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5"/>
                            </a:rPr>
                            <a:t>Gauss–Legendre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028714"/>
                      </a:ext>
                    </a:extLst>
                  </a:tr>
                  <a:tr h="591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(−1, 1)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8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l-GR" sz="1800" b="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l-GR" sz="18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sz="18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l-GR" sz="1800" i="1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i="1" dirty="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l-GR" sz="1800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1800" i="1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l-GR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&gt;−1</m:t>
                                </m:r>
                              </m:oMath>
                            </m:oMathPara>
                          </a14:m>
                          <a:endParaRPr lang="el-GR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6" tooltip="Jacobi polynomials"/>
                            </a:rPr>
                            <a:t>Jacobi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sz="1800">
                              <a:effectLst/>
                            </a:rPr>
                            <a:t>25.4.33 (</a:t>
                          </a:r>
                          <a:r>
                            <a:rPr lang="el-GR" sz="1800" i="1">
                              <a:effectLst/>
                              <a:latin typeface="Nimbus Roman No9 L"/>
                            </a:rPr>
                            <a:t>β</a:t>
                          </a:r>
                          <a:r>
                            <a:rPr lang="el-GR" sz="1800">
                              <a:effectLst/>
                              <a:latin typeface="Nimbus Roman No9 L"/>
                            </a:rPr>
                            <a:t> = 0</a:t>
                          </a:r>
                          <a:r>
                            <a:rPr lang="el-GR" sz="1800">
                              <a:effectLst/>
                            </a:rPr>
                            <a:t>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7" tooltip="Gauss–Jacobi quadrature"/>
                            </a:rPr>
                            <a:t>Gauss–Jacobi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769951"/>
                      </a:ext>
                    </a:extLst>
                  </a:tr>
                  <a:tr h="7575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(−1, 1)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8" tooltip="Chebyshev polynomials"/>
                            </a:rPr>
                            <a:t>Chebyshev polynomials</a:t>
                          </a:r>
                          <a:r>
                            <a:rPr lang="en-US" sz="1600" dirty="0">
                              <a:effectLst/>
                            </a:rPr>
                            <a:t> (1’st kind)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25.4.38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9" tooltip="Chebyshev–Gauss quadrature"/>
                            </a:rPr>
                            <a:t>Chebyshev–Gauss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8416222"/>
                      </a:ext>
                    </a:extLst>
                  </a:tr>
                  <a:tr h="7575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effectLst/>
                            </a:rPr>
                            <a:t>Chebyshev polynomials (2’nd kind)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25.4.40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9" tooltip="Chebyshev–Gauss quadrature"/>
                            </a:rPr>
                            <a:t>Chebyshev–Gauss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396135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[0, ∞)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>
                              <a:solidFill>
                                <a:srgbClr val="795CB2"/>
                              </a:solidFill>
                              <a:effectLst/>
                              <a:hlinkClick r:id="rId10" tooltip="Laguerre polynomials"/>
                            </a:rPr>
                            <a:t>Laguerre polynomials</a:t>
                          </a:r>
                          <a:endParaRPr lang="en-US" sz="16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25.4.45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11" tooltip="Gauss–Laguerre quadrature"/>
                            </a:rPr>
                            <a:t>Gauss–Laguerre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1771924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[0, ∞)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l-GR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l-GR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l-GR" sz="1800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&gt;−1</m:t>
                                </m:r>
                              </m:oMath>
                            </m:oMathPara>
                          </a14:m>
                          <a:endParaRPr lang="el-GR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Generalized </a:t>
                          </a:r>
                          <a:r>
                            <a:rPr lang="en-US" sz="1600" u="none" strike="noStrike">
                              <a:solidFill>
                                <a:srgbClr val="795CB2"/>
                              </a:solidFill>
                              <a:effectLst/>
                              <a:hlinkClick r:id="rId10" tooltip="Laguerre polynomials"/>
                            </a:rPr>
                            <a:t>Laguerre polynomials</a:t>
                          </a:r>
                          <a:endParaRPr lang="en-US" sz="16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11" tooltip="Gauss–Laguerre quadrature"/>
                            </a:rPr>
                            <a:t>Gauss–Laguerre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603250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(−∞, ∞)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2" tooltip="Hermite polynomials"/>
                            </a:rPr>
                            <a:t>Hermite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25.4.46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3" tooltip="Gauss–Hermite quadrature"/>
                            </a:rPr>
                            <a:t>Gauss–Hermite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4922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FCCE09A4-DBA4-6B44-9F68-E551299BD1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757469"/>
                  </p:ext>
                </p:extLst>
              </p:nvPr>
            </p:nvGraphicFramePr>
            <p:xfrm>
              <a:off x="706054" y="1603012"/>
              <a:ext cx="10914928" cy="4983287"/>
            </p:xfrm>
            <a:graphic>
              <a:graphicData uri="http://schemas.openxmlformats.org/drawingml/2006/table">
                <a:tbl>
                  <a:tblPr/>
                  <a:tblGrid>
                    <a:gridCol w="1999281">
                      <a:extLst>
                        <a:ext uri="{9D8B030D-6E8A-4147-A177-3AD203B41FA5}">
                          <a16:colId xmlns:a16="http://schemas.microsoft.com/office/drawing/2014/main" val="944666905"/>
                        </a:ext>
                      </a:extLst>
                    </a:gridCol>
                    <a:gridCol w="1999281">
                      <a:extLst>
                        <a:ext uri="{9D8B030D-6E8A-4147-A177-3AD203B41FA5}">
                          <a16:colId xmlns:a16="http://schemas.microsoft.com/office/drawing/2014/main" val="2316068449"/>
                        </a:ext>
                      </a:extLst>
                    </a:gridCol>
                    <a:gridCol w="2093354">
                      <a:extLst>
                        <a:ext uri="{9D8B030D-6E8A-4147-A177-3AD203B41FA5}">
                          <a16:colId xmlns:a16="http://schemas.microsoft.com/office/drawing/2014/main" val="4114969619"/>
                        </a:ext>
                      </a:extLst>
                    </a:gridCol>
                    <a:gridCol w="1905208">
                      <a:extLst>
                        <a:ext uri="{9D8B030D-6E8A-4147-A177-3AD203B41FA5}">
                          <a16:colId xmlns:a16="http://schemas.microsoft.com/office/drawing/2014/main" val="3493638756"/>
                        </a:ext>
                      </a:extLst>
                    </a:gridCol>
                    <a:gridCol w="2917804">
                      <a:extLst>
                        <a:ext uri="{9D8B030D-6E8A-4147-A177-3AD203B41FA5}">
                          <a16:colId xmlns:a16="http://schemas.microsoft.com/office/drawing/2014/main" val="3952923301"/>
                        </a:ext>
                      </a:extLst>
                    </a:gridCol>
                  </a:tblGrid>
                  <a:tr h="618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Interval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6122" r="-347134" b="-7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</a:rPr>
                            <a:t>Orthogonal polynomials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Equations given in    </a:t>
                          </a:r>
                          <a:r>
                            <a:rPr lang="en-US" sz="1800" dirty="0">
                              <a:effectLst/>
                              <a:hlinkClick r:id="rId15"/>
                            </a:rPr>
                            <a:t>A &amp; S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For more information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170470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120930" r="-44430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120930" r="-34713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6" tooltip="Legendre polynomials"/>
                            </a:rPr>
                            <a:t>Legendre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25.4.29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7"/>
                            </a:rPr>
                            <a:t>Gauss–Legendre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028714"/>
                      </a:ext>
                    </a:extLst>
                  </a:tr>
                  <a:tr h="6316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190000" r="-444304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190000" r="-347134" b="-5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8" tooltip="Jacobi polynomials"/>
                            </a:rPr>
                            <a:t>Jacobi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sz="1800">
                              <a:effectLst/>
                            </a:rPr>
                            <a:t>25.4.33 (</a:t>
                          </a:r>
                          <a:r>
                            <a:rPr lang="el-GR" sz="1800" i="1">
                              <a:effectLst/>
                              <a:latin typeface="Nimbus Roman No9 L"/>
                            </a:rPr>
                            <a:t>β</a:t>
                          </a:r>
                          <a:r>
                            <a:rPr lang="el-GR" sz="1800">
                              <a:effectLst/>
                              <a:latin typeface="Nimbus Roman No9 L"/>
                            </a:rPr>
                            <a:t> = 0</a:t>
                          </a:r>
                          <a:r>
                            <a:rPr lang="el-GR" sz="1800">
                              <a:effectLst/>
                            </a:rPr>
                            <a:t>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19" tooltip="Gauss–Jacobi quadrature"/>
                            </a:rPr>
                            <a:t>Gauss–Jacobi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3769951"/>
                      </a:ext>
                    </a:extLst>
                  </a:tr>
                  <a:tr h="757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241667" r="-444304" b="-3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241667" r="-347134" b="-3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20" tooltip="Chebyshev polynomials"/>
                            </a:rPr>
                            <a:t>Chebyshev polynomials</a:t>
                          </a:r>
                          <a:r>
                            <a:rPr lang="en-US" sz="1600" dirty="0">
                              <a:effectLst/>
                            </a:rPr>
                            <a:t> (1’st kind)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25.4.38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21" tooltip="Chebyshev–Gauss quadrature"/>
                            </a:rPr>
                            <a:t>Chebyshev–Gauss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8416222"/>
                      </a:ext>
                    </a:extLst>
                  </a:tr>
                  <a:tr h="757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341667" r="-444304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341667" r="-347134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effectLst/>
                            </a:rPr>
                            <a:t>Chebyshev polynomials (2’nd kind)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25.4.40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21" tooltip="Chebyshev–Gauss quadrature"/>
                            </a:rPr>
                            <a:t>Chebyshev–Gauss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396135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616279" r="-44430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616279" r="-34713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>
                              <a:solidFill>
                                <a:srgbClr val="795CB2"/>
                              </a:solidFill>
                              <a:effectLst/>
                              <a:hlinkClick r:id="rId22" tooltip="Laguerre polynomials"/>
                            </a:rPr>
                            <a:t>Laguerre polynomials</a:t>
                          </a:r>
                          <a:endParaRPr lang="en-US" sz="16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25.4.45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23" tooltip="Gauss–Laguerre quadrature"/>
                            </a:rPr>
                            <a:t>Gauss–Laguerre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1771924"/>
                      </a:ext>
                    </a:extLst>
                  </a:tr>
                  <a:tr h="557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700000" r="-44430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700000" r="-3471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Generalized </a:t>
                          </a:r>
                          <a:r>
                            <a:rPr lang="en-US" sz="1600" u="none" strike="noStrike">
                              <a:solidFill>
                                <a:srgbClr val="795CB2"/>
                              </a:solidFill>
                              <a:effectLst/>
                              <a:hlinkClick r:id="rId22" tooltip="Laguerre polynomials"/>
                            </a:rPr>
                            <a:t>Laguerre polynomials</a:t>
                          </a:r>
                          <a:endParaRPr lang="en-US" sz="16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>
                              <a:solidFill>
                                <a:srgbClr val="795CB2"/>
                              </a:solidFill>
                              <a:effectLst/>
                              <a:hlinkClick r:id="rId23" tooltip="Gauss–Laguerre quadrature"/>
                            </a:rPr>
                            <a:t>Gauss–Laguerre quadrature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603250"/>
                      </a:ext>
                    </a:extLst>
                  </a:tr>
                  <a:tr h="553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800000" r="-444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637" t="-800000" r="-347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24" tooltip="Hermite polynomials"/>
                            </a:rPr>
                            <a:t>Hermite polynomials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25.4.46</a:t>
                          </a: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u="none" strike="noStrike" dirty="0">
                              <a:solidFill>
                                <a:srgbClr val="795CB2"/>
                              </a:solidFill>
                              <a:effectLst/>
                              <a:hlinkClick r:id="rId25" tooltip="Gauss–Hermite quadrature"/>
                            </a:rPr>
                            <a:t>Gauss–Hermite quadrature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70183" marR="70183" marT="35091" marB="35091" anchor="ctr">
                        <a:lnL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9492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AutoShape 27" descr="{\displaystyle \left(1-x\right)^{\alpha }\left(1+x\right)^{\beta },\quad \alpha ,\beta &gt;-1}">
            <a:extLst>
              <a:ext uri="{FF2B5EF4-FFF2-40B4-BE49-F238E27FC236}">
                <a16:creationId xmlns:a16="http://schemas.microsoft.com/office/drawing/2014/main" id="{AA98EECC-8AF3-A044-B4D9-22769C866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51707" y="949706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8" descr="{\frac {1}{\sqrt {1-x^{2}}}}">
            <a:extLst>
              <a:ext uri="{FF2B5EF4-FFF2-40B4-BE49-F238E27FC236}">
                <a16:creationId xmlns:a16="http://schemas.microsoft.com/office/drawing/2014/main" id="{37F5C95F-DCE9-A748-9956-9B1773499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9632" y="1094168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9" descr="{\sqrt {1-x^{2}}}">
            <a:extLst>
              <a:ext uri="{FF2B5EF4-FFF2-40B4-BE49-F238E27FC236}">
                <a16:creationId xmlns:a16="http://schemas.microsoft.com/office/drawing/2014/main" id="{718CFD5A-FE48-E34E-95E6-D4115B7E8B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9632" y="1094168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30" descr="e^{-x}\,">
            <a:extLst>
              <a:ext uri="{FF2B5EF4-FFF2-40B4-BE49-F238E27FC236}">
                <a16:creationId xmlns:a16="http://schemas.microsoft.com/office/drawing/2014/main" id="{F9B815D2-D4CF-FD49-A8C0-AB8C3FE253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9632" y="1094168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31" descr="x^{\alpha }e^{-x},\quad \alpha &gt;-1">
            <a:extLst>
              <a:ext uri="{FF2B5EF4-FFF2-40B4-BE49-F238E27FC236}">
                <a16:creationId xmlns:a16="http://schemas.microsoft.com/office/drawing/2014/main" id="{C29ACCC0-EACB-C340-852C-B49496CF2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9632" y="1094168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32" descr="e^{-x^{2}}">
            <a:extLst>
              <a:ext uri="{FF2B5EF4-FFF2-40B4-BE49-F238E27FC236}">
                <a16:creationId xmlns:a16="http://schemas.microsoft.com/office/drawing/2014/main" id="{C7BC0F80-F813-FC48-B534-2B0CD3B990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9632" y="1094168"/>
            <a:ext cx="312717" cy="3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9BC95F-2D8A-374F-845E-F9AA3A5EEFFC}"/>
              </a:ext>
            </a:extLst>
          </p:cNvPr>
          <p:cNvSpPr txBox="1"/>
          <p:nvPr/>
        </p:nvSpPr>
        <p:spPr>
          <a:xfrm>
            <a:off x="0" y="6528411"/>
            <a:ext cx="162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</a:t>
            </a:r>
            <a:r>
              <a:rPr lang="en-US" sz="1600" dirty="0">
                <a:hlinkClick r:id="rId26"/>
              </a:rPr>
              <a:t>Wikipedia</a:t>
            </a:r>
            <a:r>
              <a:rPr lang="en-US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AEBD8-C91D-DA49-8859-5E5766850FC1}"/>
                  </a:ext>
                </a:extLst>
              </p:cNvPr>
              <p:cNvSpPr txBox="1"/>
              <p:nvPr/>
            </p:nvSpPr>
            <p:spPr>
              <a:xfrm>
                <a:off x="706054" y="989098"/>
                <a:ext cx="10849252" cy="516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Orthogonal polynomial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for different types of weight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 the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AEBD8-C91D-DA49-8859-5E5766850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4" y="989098"/>
                <a:ext cx="10849252" cy="516423"/>
              </a:xfrm>
              <a:prstGeom prst="rect">
                <a:avLst/>
              </a:prstGeom>
              <a:blipFill>
                <a:blip r:embed="rId27"/>
                <a:stretch>
                  <a:fillRect l="-585" t="-102381" b="-16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003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2BDD-BD89-8448-A119-2D5A1BFB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Choosing an integration method </a:t>
            </a:r>
            <a:r>
              <a:rPr lang="en-US" sz="2800" dirty="0"/>
              <a:t>(Newman Sec. 5.7)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817-1C2F-B64B-8A5A-B1F6F1CE8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8162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Trapezoid method: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Trivial to program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Equally spaced points, often true of experimental data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Good choice for poorly behaved data (noisy, singularities)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Adaptive method gives guaranteed accuracy level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• Not very accurate for given number of points</a:t>
            </a:r>
          </a:p>
          <a:p>
            <a:r>
              <a:rPr lang="en-US" dirty="0"/>
              <a:t>Romberg integration: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Equally spaced points, often true of experimental data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Guaranteed accuracy level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Potentially high accuracy for small number of points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• Will not work well for noisy of pathological data/integrands</a:t>
            </a:r>
          </a:p>
          <a:p>
            <a:r>
              <a:rPr lang="en-US" dirty="0"/>
              <a:t>Gaussian Quadrature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Potentially high accuracy for small number of points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• Simple to program (weights and roots tabulated)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• Will not work well for noisy of pathological data/integrands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• Need to have data on specific, unequally-spaced grid, where the roots are located.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31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10E1E-0836-9F41-93DD-E85FEFF0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After class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BB6B-7488-FA48-BF2E-C5EA4DCC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495"/>
            <a:ext cx="10515600" cy="5449545"/>
          </a:xfrm>
        </p:spPr>
        <p:txBody>
          <a:bodyPr>
            <a:normAutofit/>
          </a:bodyPr>
          <a:lstStyle/>
          <a:p>
            <a:r>
              <a:rPr lang="en-US" dirty="0"/>
              <a:t>If you do not already have one, make an account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Readings:</a:t>
            </a:r>
          </a:p>
          <a:p>
            <a:pPr lvl="1"/>
            <a:r>
              <a:rPr lang="en-US" dirty="0">
                <a:hlinkClick r:id="rId3"/>
              </a:rPr>
              <a:t>Wikipedia article on </a:t>
            </a:r>
            <a:r>
              <a:rPr lang="en-US" dirty="0" err="1">
                <a:hlinkClick r:id="rId3"/>
              </a:rPr>
              <a:t>makefiles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Good Enough Practices in Scientific Computing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Blog on numerical differentiation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Wikipedia page of finite difference coefficients</a:t>
            </a:r>
            <a:endParaRPr lang="en-US" dirty="0"/>
          </a:p>
          <a:p>
            <a:pPr lvl="1"/>
            <a:r>
              <a:rPr lang="en-US" dirty="0"/>
              <a:t>Newman Chapter 5</a:t>
            </a:r>
          </a:p>
          <a:p>
            <a:pPr lvl="1"/>
            <a:r>
              <a:rPr lang="en-US" dirty="0"/>
              <a:t>Garcia Section 10.2</a:t>
            </a:r>
          </a:p>
        </p:txBody>
      </p:sp>
    </p:spTree>
    <p:extLst>
      <p:ext uri="{BB962C8B-B14F-4D97-AF65-F5344CB8AC3E}">
        <p14:creationId xmlns:p14="http://schemas.microsoft.com/office/powerpoint/2010/main" val="326942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878-DD71-C742-A5B5-1E0B6EAB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B6DDB-C9B5-B347-964E-5D0F47346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4352"/>
                <a:ext cx="10878671" cy="5495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Say we can evaluate the function to an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 [also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]</a:t>
                </a:r>
              </a:p>
              <a:p>
                <a:pPr lvl="1"/>
                <a:r>
                  <a:rPr lang="en-US" b="0" dirty="0"/>
                  <a:t>That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The </a:t>
                </a:r>
                <a:r>
                  <a:rPr lang="en-US" b="0" dirty="0">
                    <a:solidFill>
                      <a:srgbClr val="0070C0"/>
                    </a:solidFill>
                  </a:rPr>
                  <a:t>round-off error </a:t>
                </a:r>
                <a:r>
                  <a:rPr lang="en-US" b="0" dirty="0"/>
                  <a:t>of the difference:</a:t>
                </a:r>
              </a:p>
              <a:p>
                <a:pPr marL="457200" lvl="1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double precision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total error on the numerical derivative (</a:t>
                </a:r>
                <a:r>
                  <a:rPr lang="en-US" dirty="0">
                    <a:solidFill>
                      <a:srgbClr val="FF0000"/>
                    </a:solidFill>
                  </a:rPr>
                  <a:t>truncation</a:t>
                </a:r>
                <a:r>
                  <a:rPr lang="en-US" dirty="0"/>
                  <a:t> + </a:t>
                </a:r>
                <a:r>
                  <a:rPr lang="en-US" dirty="0">
                    <a:solidFill>
                      <a:schemeClr val="accent1"/>
                    </a:solidFill>
                  </a:rPr>
                  <a:t>round-off</a:t>
                </a:r>
                <a:r>
                  <a:rPr lang="en-US" dirty="0"/>
                  <a:t>)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equate both error terms to find: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Substituting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dirty="0"/>
                  <a:t> we get a minimum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bSup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B6DDB-C9B5-B347-964E-5D0F47346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4352"/>
                <a:ext cx="10878671" cy="5495365"/>
              </a:xfrm>
              <a:blipFill>
                <a:blip r:embed="rId3"/>
                <a:stretch>
                  <a:fillRect l="-816" t="-1613" b="-24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14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2EC-1BDF-9E45-B7B2-F7424BE0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4"/>
            <a:ext cx="10515600" cy="1325563"/>
          </a:xfrm>
        </p:spPr>
        <p:txBody>
          <a:bodyPr/>
          <a:lstStyle/>
          <a:p>
            <a:r>
              <a:rPr lang="en-US" dirty="0"/>
              <a:t>Increasing the accuracy - using more points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First order “</a:t>
                </a:r>
                <a:r>
                  <a:rPr lang="en-US" dirty="0">
                    <a:solidFill>
                      <a:srgbClr val="00B050"/>
                    </a:solidFill>
                  </a:rPr>
                  <a:t>forward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backward</a:t>
                </a:r>
                <a:r>
                  <a:rPr lang="en-US" dirty="0"/>
                  <a:t>” (First order accuracy):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	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nor/>
                      </m:rP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	</m:t>
                    </m:r>
                  </m:oMath>
                </a14:m>
                <a:endParaRPr lang="en-US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15F421-4AA7-FB46-BE7D-1BB4BD09F3B7}"/>
              </a:ext>
            </a:extLst>
          </p:cNvPr>
          <p:cNvSpPr txBox="1"/>
          <p:nvPr/>
        </p:nvSpPr>
        <p:spPr>
          <a:xfrm>
            <a:off x="9350188" y="173019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2-point stencil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C01404-104E-B34E-8487-E7756FC01030}"/>
              </a:ext>
            </a:extLst>
          </p:cNvPr>
          <p:cNvGrpSpPr/>
          <p:nvPr/>
        </p:nvGrpSpPr>
        <p:grpSpPr>
          <a:xfrm>
            <a:off x="2286000" y="4572000"/>
            <a:ext cx="7620000" cy="2286000"/>
            <a:chOff x="2286000" y="4572000"/>
            <a:chExt cx="7620000" cy="2286000"/>
          </a:xfrm>
        </p:grpSpPr>
        <p:pic>
          <p:nvPicPr>
            <p:cNvPr id="6" name="Content Placeholder 15">
              <a:extLst>
                <a:ext uri="{FF2B5EF4-FFF2-40B4-BE49-F238E27FC236}">
                  <a16:creationId xmlns:a16="http://schemas.microsoft.com/office/drawing/2014/main" id="{44AA9E6E-7671-9B43-9A09-80AC3B7CA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4572000"/>
              <a:ext cx="7620000" cy="2286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BE3FA2-0313-BB40-87B3-BA0DD241BE82}"/>
                </a:ext>
              </a:extLst>
            </p:cNvPr>
            <p:cNvSpPr/>
            <p:nvPr/>
          </p:nvSpPr>
          <p:spPr>
            <a:xfrm>
              <a:off x="5585012" y="5316072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AB608E-28A0-0A41-8F7A-93690D4D2A91}"/>
                </a:ext>
              </a:extLst>
            </p:cNvPr>
            <p:cNvSpPr/>
            <p:nvPr/>
          </p:nvSpPr>
          <p:spPr>
            <a:xfrm>
              <a:off x="6306590" y="5236623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71305C-8E97-444A-B620-7987F4FDA317}"/>
                </a:ext>
              </a:extLst>
            </p:cNvPr>
            <p:cNvSpPr/>
            <p:nvPr/>
          </p:nvSpPr>
          <p:spPr>
            <a:xfrm>
              <a:off x="7050817" y="4809285"/>
              <a:ext cx="295835" cy="220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044E5D-89F7-B841-81B8-A94F5A8A7FF7}"/>
                    </a:ext>
                  </a:extLst>
                </p:cNvPr>
                <p:cNvSpPr txBox="1"/>
                <p:nvPr/>
              </p:nvSpPr>
              <p:spPr>
                <a:xfrm>
                  <a:off x="5383304" y="5200583"/>
                  <a:ext cx="5734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044E5D-89F7-B841-81B8-A94F5A8A7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304" y="5200583"/>
                  <a:ext cx="573427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C0CA43-EBCF-3345-AB56-9697E1F2716F}"/>
                    </a:ext>
                  </a:extLst>
                </p:cNvPr>
                <p:cNvSpPr txBox="1"/>
                <p:nvPr/>
              </p:nvSpPr>
              <p:spPr>
                <a:xfrm>
                  <a:off x="6251470" y="5197943"/>
                  <a:ext cx="3778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C0CA43-EBCF-3345-AB56-9697E1F27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470" y="5197943"/>
                  <a:ext cx="37785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C72C12-9E63-7244-AC61-F3CF879D42FA}"/>
                    </a:ext>
                  </a:extLst>
                </p:cNvPr>
                <p:cNvSpPr txBox="1"/>
                <p:nvPr/>
              </p:nvSpPr>
              <p:spPr>
                <a:xfrm>
                  <a:off x="7030369" y="4720508"/>
                  <a:ext cx="5734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C72C12-9E63-7244-AC61-F3CF879D4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369" y="4720508"/>
                  <a:ext cx="57342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736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2EC-1BDF-9E45-B7B2-F7424BE0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4"/>
            <a:ext cx="10515600" cy="1325563"/>
          </a:xfrm>
        </p:spPr>
        <p:txBody>
          <a:bodyPr/>
          <a:lstStyle/>
          <a:p>
            <a:r>
              <a:rPr lang="en-US" dirty="0"/>
              <a:t>Increasing the accuracy - using more points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First order “</a:t>
                </a:r>
                <a:r>
                  <a:rPr lang="en-US" dirty="0">
                    <a:solidFill>
                      <a:srgbClr val="00B050"/>
                    </a:solidFill>
                  </a:rPr>
                  <a:t>forward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backward</a:t>
                </a:r>
                <a:r>
                  <a:rPr lang="en-US" dirty="0"/>
                  <a:t>” (First order accuracy):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	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accent2"/>
                        </a:solidFill>
                      </a:rPr>
                      <m:t>	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15F421-4AA7-FB46-BE7D-1BB4BD09F3B7}"/>
              </a:ext>
            </a:extLst>
          </p:cNvPr>
          <p:cNvSpPr txBox="1"/>
          <p:nvPr/>
        </p:nvSpPr>
        <p:spPr>
          <a:xfrm>
            <a:off x="9350188" y="173019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2-point stencil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44AA9E6E-7671-9B43-9A09-80AC3B7C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72000"/>
            <a:ext cx="7620000" cy="2286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E25E04-E010-7944-8421-9C6D06357FF4}"/>
              </a:ext>
            </a:extLst>
          </p:cNvPr>
          <p:cNvSpPr/>
          <p:nvPr/>
        </p:nvSpPr>
        <p:spPr>
          <a:xfrm>
            <a:off x="6831104" y="5316072"/>
            <a:ext cx="107576" cy="107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/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43A3DF5-43C8-1E4F-9FAB-E1B61C31BFCD}"/>
              </a:ext>
            </a:extLst>
          </p:cNvPr>
          <p:cNvSpPr/>
          <p:nvPr/>
        </p:nvSpPr>
        <p:spPr>
          <a:xfrm>
            <a:off x="6033246" y="5608942"/>
            <a:ext cx="107576" cy="1075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/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6BE3FA2-0313-BB40-87B3-BA0DD241BE82}"/>
              </a:ext>
            </a:extLst>
          </p:cNvPr>
          <p:cNvSpPr/>
          <p:nvPr/>
        </p:nvSpPr>
        <p:spPr>
          <a:xfrm>
            <a:off x="5585012" y="5316072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B608E-28A0-0A41-8F7A-93690D4D2A91}"/>
              </a:ext>
            </a:extLst>
          </p:cNvPr>
          <p:cNvSpPr/>
          <p:nvPr/>
        </p:nvSpPr>
        <p:spPr>
          <a:xfrm>
            <a:off x="6306590" y="5236623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1305C-8E97-444A-B620-7987F4FDA317}"/>
              </a:ext>
            </a:extLst>
          </p:cNvPr>
          <p:cNvSpPr/>
          <p:nvPr/>
        </p:nvSpPr>
        <p:spPr>
          <a:xfrm>
            <a:off x="7050817" y="4809285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/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/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/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51ACDB-374B-0941-932F-24D169730F1B}"/>
              </a:ext>
            </a:extLst>
          </p:cNvPr>
          <p:cNvCxnSpPr>
            <a:cxnSpLocks/>
          </p:cNvCxnSpPr>
          <p:nvPr/>
        </p:nvCxnSpPr>
        <p:spPr>
          <a:xfrm>
            <a:off x="4745620" y="2291787"/>
            <a:ext cx="1883709" cy="25738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9149AA-4053-6145-88A6-854BF0863217}"/>
              </a:ext>
            </a:extLst>
          </p:cNvPr>
          <p:cNvCxnSpPr>
            <a:cxnSpLocks/>
          </p:cNvCxnSpPr>
          <p:nvPr/>
        </p:nvCxnSpPr>
        <p:spPr>
          <a:xfrm flipH="1">
            <a:off x="6140822" y="2291787"/>
            <a:ext cx="909995" cy="276727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26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2EC-1BDF-9E45-B7B2-F7424BE0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4"/>
            <a:ext cx="10515600" cy="1325563"/>
          </a:xfrm>
        </p:spPr>
        <p:txBody>
          <a:bodyPr/>
          <a:lstStyle/>
          <a:p>
            <a:r>
              <a:rPr lang="en-US" dirty="0"/>
              <a:t>Increasing the accuracy - using more points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First order “</a:t>
                </a:r>
                <a:r>
                  <a:rPr lang="en-US" dirty="0">
                    <a:solidFill>
                      <a:srgbClr val="00B050"/>
                    </a:solidFill>
                  </a:rPr>
                  <a:t>forward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backward</a:t>
                </a:r>
                <a:r>
                  <a:rPr lang="en-US" dirty="0"/>
                  <a:t>” (First order accuracy):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m:t>	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Second order “central” (Second order accuracy):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E2CD6-90B2-DD43-BAC7-62A5C96F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7569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15F421-4AA7-FB46-BE7D-1BB4BD09F3B7}"/>
              </a:ext>
            </a:extLst>
          </p:cNvPr>
          <p:cNvSpPr txBox="1"/>
          <p:nvPr/>
        </p:nvSpPr>
        <p:spPr>
          <a:xfrm>
            <a:off x="9350188" y="173019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2-point stencil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44AA9E6E-7671-9B43-9A09-80AC3B7C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72000"/>
            <a:ext cx="7620000" cy="2286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E25E04-E010-7944-8421-9C6D06357FF4}"/>
              </a:ext>
            </a:extLst>
          </p:cNvPr>
          <p:cNvSpPr/>
          <p:nvPr/>
        </p:nvSpPr>
        <p:spPr>
          <a:xfrm>
            <a:off x="6831104" y="5316072"/>
            <a:ext cx="107576" cy="107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/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8891D2-1DB4-DC4E-9A07-A915642E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25" y="4865618"/>
                <a:ext cx="49026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43A3DF5-43C8-1E4F-9FAB-E1B61C31BFCD}"/>
              </a:ext>
            </a:extLst>
          </p:cNvPr>
          <p:cNvSpPr/>
          <p:nvPr/>
        </p:nvSpPr>
        <p:spPr>
          <a:xfrm>
            <a:off x="6033246" y="5608942"/>
            <a:ext cx="107576" cy="1075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/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906B13-C8B0-9A4B-91F6-4B371AB2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67" y="5158488"/>
                <a:ext cx="480260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6BE3FA2-0313-BB40-87B3-BA0DD241BE82}"/>
              </a:ext>
            </a:extLst>
          </p:cNvPr>
          <p:cNvSpPr/>
          <p:nvPr/>
        </p:nvSpPr>
        <p:spPr>
          <a:xfrm>
            <a:off x="5585012" y="5316072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B608E-28A0-0A41-8F7A-93690D4D2A91}"/>
              </a:ext>
            </a:extLst>
          </p:cNvPr>
          <p:cNvSpPr/>
          <p:nvPr/>
        </p:nvSpPr>
        <p:spPr>
          <a:xfrm>
            <a:off x="6306590" y="5236623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1305C-8E97-444A-B620-7987F4FDA317}"/>
              </a:ext>
            </a:extLst>
          </p:cNvPr>
          <p:cNvSpPr/>
          <p:nvPr/>
        </p:nvSpPr>
        <p:spPr>
          <a:xfrm>
            <a:off x="7050817" y="4809285"/>
            <a:ext cx="295835" cy="22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/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044E5D-89F7-B841-81B8-A94F5A8A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04" y="5200583"/>
                <a:ext cx="573427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/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0CA43-EBCF-3345-AB56-9697E1F2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70" y="5197943"/>
                <a:ext cx="377859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/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72C12-9E63-7244-AC61-F3CF879D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369" y="4720508"/>
                <a:ext cx="573427" cy="338554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E6FE0DF-8F11-8147-8D4E-B56AB06B7683}"/>
              </a:ext>
            </a:extLst>
          </p:cNvPr>
          <p:cNvSpPr txBox="1"/>
          <p:nvPr/>
        </p:nvSpPr>
        <p:spPr>
          <a:xfrm>
            <a:off x="9350188" y="3953439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3-point stencil</a:t>
            </a:r>
          </a:p>
        </p:txBody>
      </p:sp>
    </p:spTree>
    <p:extLst>
      <p:ext uri="{BB962C8B-B14F-4D97-AF65-F5344CB8AC3E}">
        <p14:creationId xmlns:p14="http://schemas.microsoft.com/office/powerpoint/2010/main" val="250268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10290</TotalTime>
  <Words>4208</Words>
  <Application>Microsoft Macintosh PowerPoint</Application>
  <PresentationFormat>Widescreen</PresentationFormat>
  <Paragraphs>597</Paragraphs>
  <Slides>58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Nimbus Roman No9 L</vt:lpstr>
      <vt:lpstr>Times New Roman</vt:lpstr>
      <vt:lpstr>Office Theme</vt:lpstr>
      <vt:lpstr>Lecture 3: Numerical Differentiation &amp; Integration</vt:lpstr>
      <vt:lpstr>Numerical differentiation, Two situations:</vt:lpstr>
      <vt:lpstr>Gridded data</vt:lpstr>
      <vt:lpstr>First derivative</vt:lpstr>
      <vt:lpstr>Order of accuracy </vt:lpstr>
      <vt:lpstr>Estimating the error</vt:lpstr>
      <vt:lpstr>Increasing the accuracy - using more points </vt:lpstr>
      <vt:lpstr>Increasing the accuracy - using more points </vt:lpstr>
      <vt:lpstr>Increasing the accuracy - using more points </vt:lpstr>
      <vt:lpstr>Increasing the accuracy - using more points </vt:lpstr>
      <vt:lpstr>Increasing the accuracy - using more points </vt:lpstr>
      <vt:lpstr>Order of accuracy in first order central derivative </vt:lpstr>
      <vt:lpstr>Order of accuracy in first order central derivative </vt:lpstr>
      <vt:lpstr>Order of accuracy in first order central derivative </vt:lpstr>
      <vt:lpstr>Adding the round-off error:</vt:lpstr>
      <vt:lpstr>Estimating the roundoff error</vt:lpstr>
      <vt:lpstr>Higher order first derivatives</vt:lpstr>
      <vt:lpstr>Truncation error in derivative of exp⁡(x)</vt:lpstr>
      <vt:lpstr>Higher order derivatives and errors</vt:lpstr>
      <vt:lpstr>Higher order derivatives and errors</vt:lpstr>
      <vt:lpstr>Higher order derivatives and errors</vt:lpstr>
      <vt:lpstr>Higher order derivatives and errors</vt:lpstr>
      <vt:lpstr>Partial and mixed derivatives</vt:lpstr>
      <vt:lpstr>Partial and mixed derivatives</vt:lpstr>
      <vt:lpstr>Partial and mixed derivatives</vt:lpstr>
      <vt:lpstr>Partial and mixed derivatives</vt:lpstr>
      <vt:lpstr>Partial and mixed derivatives</vt:lpstr>
      <vt:lpstr>Final comments on numerical integration</vt:lpstr>
      <vt:lpstr>Numerical integration</vt:lpstr>
      <vt:lpstr>Basic strategy</vt:lpstr>
      <vt:lpstr>Approach 1: Midpoint rule</vt:lpstr>
      <vt:lpstr>Approach 2: Trapezoid rule</vt:lpstr>
      <vt:lpstr>A more accurate technique: Simpson’s Rule</vt:lpstr>
      <vt:lpstr>A more accurate technique: Simpson’s Rule</vt:lpstr>
      <vt:lpstr>Where does Simpson’s rule come from?</vt:lpstr>
      <vt:lpstr>Where does Simpson’s rule come from?</vt:lpstr>
      <vt:lpstr>The errors in the three methods</vt:lpstr>
      <vt:lpstr>The errors of the three methods</vt:lpstr>
      <vt:lpstr>Example, calculating  the integral of 1+1/4 x sin⁡〖(πx)〗</vt:lpstr>
      <vt:lpstr>Example, calculating  the integral of 1+1/4 x sin⁡〖(πx)〗</vt:lpstr>
      <vt:lpstr>Example, calculating  the integral of 1+1/4 x sin⁡〖(πx)〗</vt:lpstr>
      <vt:lpstr>Errors in Newton-Cotes quadrature integration</vt:lpstr>
      <vt:lpstr>Choosing the number of steps</vt:lpstr>
      <vt:lpstr>Romberg Integration</vt:lpstr>
      <vt:lpstr>Integrals over infinite ranges (Newman Sec. 5.8)</vt:lpstr>
      <vt:lpstr>Beyond Newton-Cotes: Gaussian Quadrature</vt:lpstr>
      <vt:lpstr>Beyond Newton-Cotes: Gaussian Quadrature</vt:lpstr>
      <vt:lpstr>Example: Three-point Gauss-Legendre rule</vt:lpstr>
      <vt:lpstr>Step 1: Find the polynomial q(x)</vt:lpstr>
      <vt:lpstr>Step 2: Find the roots of q(x)</vt:lpstr>
      <vt:lpstr>Step 3: Find the weights</vt:lpstr>
      <vt:lpstr>Step 4: Put it together</vt:lpstr>
      <vt:lpstr>Example: Error function</vt:lpstr>
      <vt:lpstr>Example: 5th degree polynomial</vt:lpstr>
      <vt:lpstr>Weights and grid points have been tabulated</vt:lpstr>
      <vt:lpstr>Other types of Gaussian Quadrature</vt:lpstr>
      <vt:lpstr>Choosing an integration method (Newman Sec. 5.7)</vt:lpstr>
      <vt:lpstr>After class 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Numerical Differentiation</dc:title>
  <dc:creator>Omer Bromberg</dc:creator>
  <cp:lastModifiedBy>Omer Bromberg</cp:lastModifiedBy>
  <cp:revision>159</cp:revision>
  <dcterms:created xsi:type="dcterms:W3CDTF">2023-09-05T09:47:58Z</dcterms:created>
  <dcterms:modified xsi:type="dcterms:W3CDTF">2025-11-10T08:07:44Z</dcterms:modified>
</cp:coreProperties>
</file>